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24D3A7F-9EB5-41ED-BE19-C745975200B2}">
  <a:tblStyle styleId="{624D3A7F-9EB5-41ED-BE19-C745975200B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9ea87db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9ea87db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Здравствуйте! Мы команда КНПН. Меня зовут Роман, это Илья и Артемий. Сегодня мы хотим представить вам наш проект аппарата.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6b308870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6b30887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Артемий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соответствии с программой полета алгоритм работы аппарата разделен на 6 состояний. На протяжении всего полета производится сбор данных с датчиков, отправка их по радио и сохранение на сд карту.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86d9ae81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86d9ae81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спасения и стабилизации нужна для обеспечения </a:t>
            </a:r>
            <a:r>
              <a:rPr lang="ru"/>
              <a:t>необходимой скорости спуска, а также </a:t>
            </a:r>
            <a:r>
              <a:rPr lang="ru"/>
              <a:t>стабильной съемки целевой точки камерой. Она состоит из </a:t>
            </a:r>
            <a:r>
              <a:rPr lang="ru"/>
              <a:t>парашюта</a:t>
            </a:r>
            <a:r>
              <a:rPr lang="ru"/>
              <a:t> и </a:t>
            </a:r>
            <a:r>
              <a:rPr lang="ru"/>
              <a:t>четырех</a:t>
            </a:r>
            <a:r>
              <a:rPr lang="ru"/>
              <a:t> тканевых </a:t>
            </a:r>
            <a:r>
              <a:rPr lang="ru"/>
              <a:t>стабилизаторов. Парашют крепится на расстоянии от вертикальной оси аппарата во избежание закручивания, а стабилизаторы предотвращают раскачивание аппарата. После пережигания нити, удерживающей стабилизаторы, они раскрываются под действием пружин и парашюта.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c1c88128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c1c88128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наведения и видеозаписи предназначена для наведения камеры на точку старта в процессе полета аппарата. Разворот модуля по вертикальной оси не ограничен, угол поворота камеры по другой оси от -73° до +73°.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be866c1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be866c1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GPS модуля мы получаем данные о широте, долготе и высоте аппарата. Используя эти данные мы собираемся построить траекторию полёта нашего аппарата с помощью Google Earth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2d4fe71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b2d4fe71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Артемий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GPS может выдавать координаты в широте, долготе и высоте или в декартовой СК. Но проводить дальнейшие вычисления в этих координатах </a:t>
            </a:r>
            <a:r>
              <a:rPr lang="ru"/>
              <a:t>неудобно,</a:t>
            </a:r>
            <a:r>
              <a:rPr lang="ru"/>
              <a:t> поэтому мы переходим из СК GPS в топоцентрическую систему координат с центром в точке старта с помощью матрицы перехода.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be866c17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be866c17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Артемий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начальный момент времени мы совмещаем оси связанной с аппаратом системой координат с осями топоцентрической ск. Для перевода вектора из ТСК в ССК используется формула с кватернионом ориентации. Затем мы можем получить углы поворота оптического модуля для сервопривода и шагового двигателя.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a4e17d1d9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aa4e17d1d9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Артемий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построения ориентации аппарата мы используем фильтр Маджвика. Для расчета кватерниона ориентации используются данные с акселерометра, гироскопа и магнитометра. О</a:t>
            </a:r>
            <a:r>
              <a:rPr lang="ru">
                <a:solidFill>
                  <a:schemeClr val="dk1"/>
                </a:solidFill>
              </a:rPr>
              <a:t>сновным источником данных для построения ориентации аппарата является гироскоп, но его точности недостаточно из-за наличия шумов. Для уточнения показаний мы используем данные акселерометра и магнитометра.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| </a:t>
            </a:r>
            <a:r>
              <a:rPr lang="ru"/>
              <a:t>Кватернион ориентации описывает положение аппарата в пространстве и содержит координаты единичного вектора в пространстве, задающего положение оси поворота, и угол поворота относительно этой оси.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6b30887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6b30887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Артемий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Устройства подключаются к микроконтроллеру STM32F4 через SPI, I2C, SDIO, UART </a:t>
            </a:r>
            <a:r>
              <a:rPr lang="ru">
                <a:solidFill>
                  <a:schemeClr val="dk1"/>
                </a:solidFill>
              </a:rPr>
              <a:t>АЦП</a:t>
            </a:r>
            <a:r>
              <a:rPr lang="ru"/>
              <a:t>. И к Raspberry PI zero 2w через PWM и CSI. Из-за нехватки пинов часть устройств подключаются через </a:t>
            </a:r>
            <a:r>
              <a:rPr lang="ru"/>
              <a:t>сдвиговый регистр.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8d1436b7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8d1436b7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Артемий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протяжении всего полета аппарат передает телеметрию на наземную приемную станцию, связанную с ПК по кабелю Ethernet. Система управления общается с системой наведения и видеозаписи по Bluetooth.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be866c17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abe866c17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Артемий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разрабатываем программу для отображения телеметрии с наземной приемной станции в режиме реального времени в виде графиков и числовых данных.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9ea87db4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9ea87db4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Наши обязательные задачи соответствуют регламенту.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ac3d0524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ac3d0524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системе поиска используются координаты с GPS, пищалка и радиомаяк. Поисковое устройство для радиомаяка подключается к телефону и позволяет отслеживать через приложение местоположение аппарата, его скорость и пройденный путь.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bedaa2b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bedaa2b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бортовом модуле установлены 2 DC-DC преобразователя, которые дают линии питания 5В и 3.3В, на оптическом модуле стоит DC-DC преобразователь, который даёт линию питания 5В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a683bbad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a683bba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графике потребляемой мощности после раскрытия парашюта пережигается нить, удерживающая стабилизаторы. Затем на протяжении всего полета аппарата производится наведение камеры на точку старта. После посадки отключается камера и включается пищалка.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a683bbad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a683bbad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Илья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г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рафике изменения заряда АБ за 3 часа работы аппарата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видно, что электропотребление бортового модуля не превысит 7.43 Вт*ч, а оптического модуля 2.38 Вт*ч. Что составляет менее ~50% номинальной емкости аккумуляторных батарей обоих отсеков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8b4690f17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8b4690f1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Артемий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Цена аппарата - 26000рублей. Масса аппарата 687 грамм.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Масса аппарата - ? г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3e60427f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3e60427f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выполнили расчет парашюта для наших параметров в программе Parapat. Справа предоставлен один его сегмент. Расчётная скорость спуска равна 9 м/с, диаметр равен 38 см.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20d0cd34c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20d0cd34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8f7002e3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8f7002e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91e047aa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91e047aa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b390e907b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b390e907b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9ea87db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9ea87db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Наша и</a:t>
            </a:r>
            <a:r>
              <a:rPr lang="ru"/>
              <a:t>сследовательская задача – </a:t>
            </a: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разработка системы управления камерой для ее наведения в процессе полета на произвольную статичную точку на земле (точку старта).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8b328b6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f8b328b6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18c5722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b18c5722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рассмотрели пять возможных нештатных ситуаций и способы их предотвращения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8b4690f17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8b4690f17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рассмотрели пять возможных нештатных ситуаций и способы их предотвращения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abe866c17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abe866c17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Артемий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abe866c17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abe866c17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Артемий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b18c5722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b18c5722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Артемий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слайде показано упрощенное представление инерциальной системы координат. Ось Х направлена на север, ось Y на запад, а ось Z перпендикулярно поверхности. Благодаря такому расположению осей упрощается расчет положения аппарата в пространстве.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fd587d6c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fd587d6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Рома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Также мы поставили ряд дополнительных задач. Прочитать все.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9b5624a36e16299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9b5624a36e16299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аппарат делится на два модуля - бортовой и оптический. В состав бортового модуля входят верхний и нижний отсек. В транспортировочном положении габариты аппарата соответствуют регламенту. В рабочем положении раскрываются стабилизаторы и диаметр аппарата 340 мм.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fa803751ca82f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fa803751ca82f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Артемий</a:t>
            </a:r>
            <a:endParaRPr sz="10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Аппарат разделен на 6 систем, каждая из которых выполняет свою функцию. перечислить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8b4690f1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8b4690f1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компоновочной схеме аппарата представлены его основные компоненты. В верхнем отсеке бортового модуля расположены… В нижнем отсеке </a:t>
            </a:r>
            <a:r>
              <a:rPr lang="ru">
                <a:solidFill>
                  <a:schemeClr val="dk1"/>
                </a:solidFill>
              </a:rPr>
              <a:t>бортового модуля расположены…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9b5624a36e16299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9b5624a36e16299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Оптический модуль вращается вокруг вертикальной оси аппарата с помощью шагового двигателя из бортового модуля, а по другой оси - с помощью сервопривода. На аппарате установлено два вычислителя - по одному в бортовом и оптическом модулях. Они связаны между собой по Bluetooth. Микроконтроллер STM32F4 расчитывает повороты шагового двигателя и сервопривода, а затем сам управляет шаговым двигателем и передает информацию для управления сервоприводом на Raspberry.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86d9ae81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86d9ae81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наша программа полета, после отделения от ракеты-носителя раскрывается парашют, затем происходит раскрытие тканевых стабилизаторов и камера наводится на точку старта на протяжении полета.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оски сверху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510450" y="1216027"/>
            <a:ext cx="81231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 </a:t>
            </a:r>
            <a:endParaRPr sz="3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“КНПН”</a:t>
            </a:r>
            <a:endParaRPr sz="5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127800" y="155513"/>
            <a:ext cx="88884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5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</a:t>
            </a:r>
            <a:endParaRPr sz="335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5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“Воздушно-инженерная школа</a:t>
            </a:r>
            <a:endParaRPr sz="335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5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(CanSat в России)”</a:t>
            </a:r>
            <a:endParaRPr sz="335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5373550" y="2613975"/>
            <a:ext cx="3466500" cy="298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sz="18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 Екимиани Роман 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Электронщик, 2 год участия в ВИШ</a:t>
            </a:r>
            <a:endParaRPr i="1" sz="12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Клишин Илья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Конструктор, 2 год участия в ВИШ</a:t>
            </a:r>
            <a:endParaRPr i="1" sz="12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i="1" sz="12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Юбко Артемий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Программист, 2 год участия в ВИШ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   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" name="Google Shape;137;p13"/>
          <p:cNvSpPr txBox="1"/>
          <p:nvPr/>
        </p:nvSpPr>
        <p:spPr>
          <a:xfrm>
            <a:off x="962425" y="3051225"/>
            <a:ext cx="25524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b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Черкасова Марина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9 год участия в ВИШ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526" y="28650"/>
            <a:ext cx="1199275" cy="6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 rotWithShape="1">
          <a:blip r:embed="rId3">
            <a:alphaModFix/>
          </a:blip>
          <a:srcRect b="0" l="-381" r="0" t="0"/>
          <a:stretch/>
        </p:blipFill>
        <p:spPr>
          <a:xfrm>
            <a:off x="116050" y="1180775"/>
            <a:ext cx="8565873" cy="379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74" name="Google Shape;274;p22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Алгоритм работы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127" y="519900"/>
            <a:ext cx="4863950" cy="424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275" y="1256413"/>
            <a:ext cx="1349650" cy="340390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спасения и стабилизации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23"/>
          <p:cNvSpPr txBox="1"/>
          <p:nvPr/>
        </p:nvSpPr>
        <p:spPr>
          <a:xfrm>
            <a:off x="31170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Стабилизаторы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закрыты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4" name="Google Shape;284;p23"/>
          <p:cNvCxnSpPr/>
          <p:nvPr/>
        </p:nvCxnSpPr>
        <p:spPr>
          <a:xfrm>
            <a:off x="5050900" y="885275"/>
            <a:ext cx="0" cy="337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3"/>
          <p:cNvCxnSpPr/>
          <p:nvPr/>
        </p:nvCxnSpPr>
        <p:spPr>
          <a:xfrm>
            <a:off x="5921130" y="932325"/>
            <a:ext cx="0" cy="4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3"/>
          <p:cNvCxnSpPr/>
          <p:nvPr/>
        </p:nvCxnSpPr>
        <p:spPr>
          <a:xfrm rot="10800000">
            <a:off x="5051100" y="989500"/>
            <a:ext cx="87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87" name="Google Shape;287;p23"/>
          <p:cNvSpPr txBox="1"/>
          <p:nvPr/>
        </p:nvSpPr>
        <p:spPr>
          <a:xfrm>
            <a:off x="370150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Стабилизаторы открыты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5175575" y="661650"/>
            <a:ext cx="21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70мм</a:t>
            </a: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6121800" y="488425"/>
            <a:ext cx="157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крепление строп</a:t>
            </a: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парашюта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0" name="Google Shape;290;p23"/>
          <p:cNvCxnSpPr/>
          <p:nvPr/>
        </p:nvCxnSpPr>
        <p:spPr>
          <a:xfrm flipH="1">
            <a:off x="5949225" y="1038225"/>
            <a:ext cx="8277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1" name="Google Shape;291;p23"/>
          <p:cNvPicPr preferRelativeResize="0"/>
          <p:nvPr/>
        </p:nvPicPr>
        <p:blipFill rotWithShape="1">
          <a:blip r:embed="rId5">
            <a:alphaModFix/>
          </a:blip>
          <a:srcRect b="25753" l="45403" r="43184" t="38826"/>
          <a:stretch/>
        </p:blipFill>
        <p:spPr>
          <a:xfrm>
            <a:off x="7565825" y="1264800"/>
            <a:ext cx="1349652" cy="32376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2" name="Google Shape;292;p23"/>
          <p:cNvCxnSpPr/>
          <p:nvPr/>
        </p:nvCxnSpPr>
        <p:spPr>
          <a:xfrm rot="10800000">
            <a:off x="5080500" y="2799775"/>
            <a:ext cx="2469600" cy="50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/>
        </p:nvSpPr>
        <p:spPr>
          <a:xfrm>
            <a:off x="465150" y="1109563"/>
            <a:ext cx="45411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Разворот модуля свыше 360° (неограниченно)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Угол поворота камеры от -73° до +73° (146°)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24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наведения и видеозаписи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9" name="Google Shape;2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000" y="592125"/>
            <a:ext cx="3363300" cy="20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856" y="2743025"/>
            <a:ext cx="2718443" cy="214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24"/>
          <p:cNvCxnSpPr/>
          <p:nvPr/>
        </p:nvCxnSpPr>
        <p:spPr>
          <a:xfrm flipH="1">
            <a:off x="5305500" y="1424825"/>
            <a:ext cx="1558800" cy="3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Google Shape;3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20734">
            <a:off x="5114064" y="1707589"/>
            <a:ext cx="1219272" cy="1219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"/>
          <p:cNvCxnSpPr/>
          <p:nvPr/>
        </p:nvCxnSpPr>
        <p:spPr>
          <a:xfrm flipH="1">
            <a:off x="6076650" y="1456300"/>
            <a:ext cx="771900" cy="14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4"/>
          <p:cNvCxnSpPr/>
          <p:nvPr/>
        </p:nvCxnSpPr>
        <p:spPr>
          <a:xfrm rot="10800000">
            <a:off x="6028425" y="3158325"/>
            <a:ext cx="1133400" cy="6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4"/>
          <p:cNvCxnSpPr/>
          <p:nvPr/>
        </p:nvCxnSpPr>
        <p:spPr>
          <a:xfrm flipH="1">
            <a:off x="6016300" y="3845700"/>
            <a:ext cx="1181700" cy="6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6" name="Google Shape;3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257877">
            <a:off x="5532679" y="3265203"/>
            <a:ext cx="1104440" cy="11044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/>
          <p:nvPr/>
        </p:nvSpPr>
        <p:spPr>
          <a:xfrm>
            <a:off x="4951575" y="2311475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48°</a:t>
            </a:r>
            <a:endParaRPr sz="16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5188350" y="3648225"/>
            <a:ext cx="66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62,2</a:t>
            </a:r>
            <a:r>
              <a:rPr lang="ru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°</a:t>
            </a:r>
            <a:endParaRPr sz="16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0" name="Google Shape;3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300" y="2134162"/>
            <a:ext cx="4646775" cy="3009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6" name="Google Shape;316;p25"/>
          <p:cNvPicPr preferRelativeResize="0"/>
          <p:nvPr/>
        </p:nvPicPr>
        <p:blipFill rotWithShape="1">
          <a:blip r:embed="rId3">
            <a:alphaModFix/>
          </a:blip>
          <a:srcRect b="18423" l="3103" r="4517" t="17695"/>
          <a:stretch/>
        </p:blipFill>
        <p:spPr>
          <a:xfrm>
            <a:off x="4875875" y="729025"/>
            <a:ext cx="3760926" cy="21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 rotWithShape="1">
          <a:blip r:embed="rId4">
            <a:alphaModFix/>
          </a:blip>
          <a:srcRect b="15254" l="13043" r="0" t="0"/>
          <a:stretch/>
        </p:blipFill>
        <p:spPr>
          <a:xfrm>
            <a:off x="4875875" y="3029125"/>
            <a:ext cx="3760925" cy="19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траектории полета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9" name="Google Shape;3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725" y="2137525"/>
            <a:ext cx="4006101" cy="163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25"/>
          <p:cNvCxnSpPr>
            <a:stCxn id="319" idx="3"/>
            <a:endCxn id="316" idx="1"/>
          </p:cNvCxnSpPr>
          <p:nvPr/>
        </p:nvCxnSpPr>
        <p:spPr>
          <a:xfrm flipH="1" rot="10800000">
            <a:off x="4189826" y="1815425"/>
            <a:ext cx="686100" cy="11418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1" name="Google Shape;321;p25"/>
          <p:cNvCxnSpPr>
            <a:stCxn id="319" idx="3"/>
            <a:endCxn id="317" idx="1"/>
          </p:cNvCxnSpPr>
          <p:nvPr/>
        </p:nvCxnSpPr>
        <p:spPr>
          <a:xfrm>
            <a:off x="4189826" y="2957225"/>
            <a:ext cx="686100" cy="10545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/>
          <p:nvPr/>
        </p:nvSpPr>
        <p:spPr>
          <a:xfrm>
            <a:off x="1128750" y="570525"/>
            <a:ext cx="2909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т. 0   (B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) или 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т. 1    (B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или 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7" name="Google Shape;327;p26"/>
          <p:cNvPicPr preferRelativeResize="0"/>
          <p:nvPr/>
        </p:nvPicPr>
        <p:blipFill rotWithShape="1">
          <a:blip r:embed="rId3">
            <a:alphaModFix/>
          </a:blip>
          <a:srcRect b="56712" l="0" r="0" t="5375"/>
          <a:stretch/>
        </p:blipFill>
        <p:spPr>
          <a:xfrm>
            <a:off x="1648700" y="894900"/>
            <a:ext cx="1270375" cy="2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600" y="602000"/>
            <a:ext cx="5676546" cy="8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 rotWithShape="1">
          <a:blip r:embed="rId5">
            <a:alphaModFix/>
          </a:blip>
          <a:srcRect b="0" l="0" r="0" t="1623"/>
          <a:stretch/>
        </p:blipFill>
        <p:spPr>
          <a:xfrm>
            <a:off x="189275" y="1675175"/>
            <a:ext cx="3610675" cy="34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 rotWithShape="1">
          <a:blip r:embed="rId6">
            <a:alphaModFix/>
          </a:blip>
          <a:srcRect b="0" l="2893" r="0" t="0"/>
          <a:stretch/>
        </p:blipFill>
        <p:spPr>
          <a:xfrm>
            <a:off x="5263675" y="1581400"/>
            <a:ext cx="3542550" cy="354148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Положение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2" name="Google Shape;332;p26"/>
          <p:cNvCxnSpPr/>
          <p:nvPr/>
        </p:nvCxnSpPr>
        <p:spPr>
          <a:xfrm flipH="1" rot="10800000">
            <a:off x="8572500" y="5807600"/>
            <a:ext cx="582300" cy="566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4" name="Google Shape;334;p26"/>
          <p:cNvSpPr txBox="1"/>
          <p:nvPr/>
        </p:nvSpPr>
        <p:spPr>
          <a:xfrm>
            <a:off x="3423600" y="1581400"/>
            <a:ext cx="1914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Rз - радиус Земли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B - широта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 - долгота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 - высота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5" name="Google Shape;335;p26"/>
          <p:cNvPicPr preferRelativeResize="0"/>
          <p:nvPr/>
        </p:nvPicPr>
        <p:blipFill rotWithShape="1">
          <a:blip r:embed="rId3">
            <a:alphaModFix/>
          </a:blip>
          <a:srcRect b="3298" l="0" r="0" t="58791"/>
          <a:stretch/>
        </p:blipFill>
        <p:spPr>
          <a:xfrm>
            <a:off x="1648700" y="1386875"/>
            <a:ext cx="1270372" cy="2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/>
          <p:nvPr/>
        </p:nvSpPr>
        <p:spPr>
          <a:xfrm>
            <a:off x="2032000" y="4597400"/>
            <a:ext cx="609600" cy="196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7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2" name="Google Shape;342;p27"/>
          <p:cNvCxnSpPr/>
          <p:nvPr/>
        </p:nvCxnSpPr>
        <p:spPr>
          <a:xfrm>
            <a:off x="0" y="2469675"/>
            <a:ext cx="9153000" cy="81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27"/>
          <p:cNvCxnSpPr/>
          <p:nvPr/>
        </p:nvCxnSpPr>
        <p:spPr>
          <a:xfrm>
            <a:off x="1799" y="2648862"/>
            <a:ext cx="3342000" cy="508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7"/>
          <p:cNvCxnSpPr/>
          <p:nvPr/>
        </p:nvCxnSpPr>
        <p:spPr>
          <a:xfrm>
            <a:off x="0" y="2802275"/>
            <a:ext cx="9150000" cy="21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7"/>
          <p:cNvCxnSpPr/>
          <p:nvPr/>
        </p:nvCxnSpPr>
        <p:spPr>
          <a:xfrm flipH="1" rot="10800000">
            <a:off x="3353600" y="2443850"/>
            <a:ext cx="5804700" cy="706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7"/>
          <p:cNvCxnSpPr/>
          <p:nvPr/>
        </p:nvCxnSpPr>
        <p:spPr>
          <a:xfrm flipH="1" rot="10800000">
            <a:off x="5550" y="2729225"/>
            <a:ext cx="9145200" cy="1762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7"/>
          <p:cNvCxnSpPr/>
          <p:nvPr/>
        </p:nvCxnSpPr>
        <p:spPr>
          <a:xfrm flipH="1" rot="10800000">
            <a:off x="-5550" y="3105650"/>
            <a:ext cx="9152700" cy="2577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27"/>
          <p:cNvCxnSpPr/>
          <p:nvPr/>
        </p:nvCxnSpPr>
        <p:spPr>
          <a:xfrm>
            <a:off x="-4675" y="3004850"/>
            <a:ext cx="9158700" cy="286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27"/>
          <p:cNvCxnSpPr/>
          <p:nvPr/>
        </p:nvCxnSpPr>
        <p:spPr>
          <a:xfrm flipH="1" rot="10800000">
            <a:off x="1366000" y="3474025"/>
            <a:ext cx="7790700" cy="2906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7"/>
          <p:cNvCxnSpPr/>
          <p:nvPr/>
        </p:nvCxnSpPr>
        <p:spPr>
          <a:xfrm>
            <a:off x="0" y="3294725"/>
            <a:ext cx="7217700" cy="3084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27"/>
          <p:cNvCxnSpPr/>
          <p:nvPr/>
        </p:nvCxnSpPr>
        <p:spPr>
          <a:xfrm>
            <a:off x="-3900" y="3628198"/>
            <a:ext cx="4575900" cy="2734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7"/>
          <p:cNvCxnSpPr/>
          <p:nvPr/>
        </p:nvCxnSpPr>
        <p:spPr>
          <a:xfrm>
            <a:off x="-2975" y="4139200"/>
            <a:ext cx="2783100" cy="222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27"/>
          <p:cNvCxnSpPr/>
          <p:nvPr/>
        </p:nvCxnSpPr>
        <p:spPr>
          <a:xfrm>
            <a:off x="0" y="4838700"/>
            <a:ext cx="1381200" cy="1550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7"/>
          <p:cNvCxnSpPr/>
          <p:nvPr/>
        </p:nvCxnSpPr>
        <p:spPr>
          <a:xfrm flipH="1" rot="10800000">
            <a:off x="3850150" y="3854200"/>
            <a:ext cx="5304300" cy="251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7"/>
          <p:cNvCxnSpPr/>
          <p:nvPr/>
        </p:nvCxnSpPr>
        <p:spPr>
          <a:xfrm flipH="1" rot="10800000">
            <a:off x="5658450" y="4357125"/>
            <a:ext cx="3495900" cy="2014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7"/>
          <p:cNvCxnSpPr/>
          <p:nvPr/>
        </p:nvCxnSpPr>
        <p:spPr>
          <a:xfrm flipH="1" rot="10800000">
            <a:off x="7396750" y="5036900"/>
            <a:ext cx="1755600" cy="133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7"/>
          <p:cNvCxnSpPr/>
          <p:nvPr/>
        </p:nvCxnSpPr>
        <p:spPr>
          <a:xfrm flipH="1" rot="10800000">
            <a:off x="8572500" y="5807600"/>
            <a:ext cx="582300" cy="566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7"/>
          <p:cNvCxnSpPr/>
          <p:nvPr/>
        </p:nvCxnSpPr>
        <p:spPr>
          <a:xfrm>
            <a:off x="3353600" y="3157275"/>
            <a:ext cx="5788200" cy="895800"/>
          </a:xfrm>
          <a:prstGeom prst="straightConnector1">
            <a:avLst/>
          </a:prstGeom>
          <a:noFill/>
          <a:ln cap="flat" cmpd="sng" w="19050">
            <a:solidFill>
              <a:srgbClr val="00F1F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7"/>
          <p:cNvCxnSpPr/>
          <p:nvPr/>
        </p:nvCxnSpPr>
        <p:spPr>
          <a:xfrm flipH="1" rot="10800000">
            <a:off x="3125" y="3151550"/>
            <a:ext cx="3342300" cy="404100"/>
          </a:xfrm>
          <a:prstGeom prst="straightConnector1">
            <a:avLst/>
          </a:prstGeom>
          <a:noFill/>
          <a:ln cap="flat" cmpd="sng" w="19050">
            <a:solidFill>
              <a:srgbClr val="EF4A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27"/>
          <p:cNvCxnSpPr/>
          <p:nvPr/>
        </p:nvCxnSpPr>
        <p:spPr>
          <a:xfrm rot="10800000">
            <a:off x="3340300" y="1772525"/>
            <a:ext cx="0" cy="1380900"/>
          </a:xfrm>
          <a:prstGeom prst="straightConnector1">
            <a:avLst/>
          </a:prstGeom>
          <a:noFill/>
          <a:ln cap="flat" cmpd="sng" w="19050">
            <a:solidFill>
              <a:srgbClr val="C2A624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361" name="Google Shape;361;p27"/>
          <p:cNvCxnSpPr/>
          <p:nvPr/>
        </p:nvCxnSpPr>
        <p:spPr>
          <a:xfrm rot="10800000">
            <a:off x="3339750" y="2210650"/>
            <a:ext cx="2700" cy="93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2" name="Google Shape;362;p27"/>
          <p:cNvCxnSpPr/>
          <p:nvPr/>
        </p:nvCxnSpPr>
        <p:spPr>
          <a:xfrm>
            <a:off x="3345675" y="3155575"/>
            <a:ext cx="953700" cy="145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3" name="Google Shape;363;p27"/>
          <p:cNvCxnSpPr/>
          <p:nvPr/>
        </p:nvCxnSpPr>
        <p:spPr>
          <a:xfrm flipH="1">
            <a:off x="2532375" y="3153075"/>
            <a:ext cx="813300" cy="95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4" name="Google Shape;364;p27"/>
          <p:cNvCxnSpPr/>
          <p:nvPr/>
        </p:nvCxnSpPr>
        <p:spPr>
          <a:xfrm flipH="1" rot="10800000">
            <a:off x="7153800" y="1988875"/>
            <a:ext cx="218700" cy="907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5" name="Google Shape;365;p27"/>
          <p:cNvCxnSpPr/>
          <p:nvPr/>
        </p:nvCxnSpPr>
        <p:spPr>
          <a:xfrm rot="10800000">
            <a:off x="6328325" y="2838775"/>
            <a:ext cx="827700" cy="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6" name="Google Shape;366;p27"/>
          <p:cNvCxnSpPr/>
          <p:nvPr/>
        </p:nvCxnSpPr>
        <p:spPr>
          <a:xfrm>
            <a:off x="7156025" y="2896675"/>
            <a:ext cx="390300" cy="51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7" name="Google Shape;367;p27"/>
          <p:cNvSpPr/>
          <p:nvPr/>
        </p:nvSpPr>
        <p:spPr>
          <a:xfrm rot="63071">
            <a:off x="6666667" y="2335470"/>
            <a:ext cx="981165" cy="1117709"/>
          </a:xfrm>
          <a:prstGeom prst="pie">
            <a:avLst>
              <a:gd fmla="val 6182573" name="adj1"/>
              <a:gd fmla="val 9505223" name="adj2"/>
            </a:avLst>
          </a:prstGeom>
          <a:solidFill>
            <a:srgbClr val="F69AF6">
              <a:alpha val="56860"/>
            </a:srgbClr>
          </a:solidFill>
          <a:ln cap="flat" cmpd="sng" w="9525">
            <a:solidFill>
              <a:srgbClr val="EB6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 flipH="1">
            <a:off x="7002325" y="2900950"/>
            <a:ext cx="156300" cy="630600"/>
          </a:xfrm>
          <a:prstGeom prst="straightConnector1">
            <a:avLst/>
          </a:prstGeom>
          <a:noFill/>
          <a:ln cap="flat" cmpd="sng" w="9525">
            <a:solidFill>
              <a:srgbClr val="EB6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27"/>
          <p:cNvSpPr/>
          <p:nvPr/>
        </p:nvSpPr>
        <p:spPr>
          <a:xfrm rot="64477">
            <a:off x="6669357" y="2526457"/>
            <a:ext cx="975772" cy="735735"/>
          </a:xfrm>
          <a:prstGeom prst="pie">
            <a:avLst>
              <a:gd fmla="val 3078670" name="adj1"/>
              <a:gd fmla="val 9505223" name="adj2"/>
            </a:avLst>
          </a:prstGeom>
          <a:solidFill>
            <a:srgbClr val="FFE599">
              <a:alpha val="49020"/>
            </a:srgbClr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0" name="Google Shape;370;p27"/>
          <p:cNvCxnSpPr/>
          <p:nvPr/>
        </p:nvCxnSpPr>
        <p:spPr>
          <a:xfrm>
            <a:off x="7153275" y="2898775"/>
            <a:ext cx="0" cy="1774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7"/>
          <p:cNvCxnSpPr/>
          <p:nvPr/>
        </p:nvCxnSpPr>
        <p:spPr>
          <a:xfrm>
            <a:off x="1873250" y="3327400"/>
            <a:ext cx="5292600" cy="1327200"/>
          </a:xfrm>
          <a:prstGeom prst="straightConnector1">
            <a:avLst/>
          </a:prstGeom>
          <a:noFill/>
          <a:ln cap="flat" cmpd="sng" w="9525">
            <a:solidFill>
              <a:srgbClr val="00F1F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27"/>
          <p:cNvCxnSpPr/>
          <p:nvPr/>
        </p:nvCxnSpPr>
        <p:spPr>
          <a:xfrm flipH="1">
            <a:off x="7158500" y="3979325"/>
            <a:ext cx="1515600" cy="690000"/>
          </a:xfrm>
          <a:prstGeom prst="straightConnector1">
            <a:avLst/>
          </a:prstGeom>
          <a:noFill/>
          <a:ln cap="flat" cmpd="sng" w="9525">
            <a:solidFill>
              <a:srgbClr val="EF4AA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27"/>
          <p:cNvCxnSpPr/>
          <p:nvPr/>
        </p:nvCxnSpPr>
        <p:spPr>
          <a:xfrm flipH="1">
            <a:off x="2341125" y="3649125"/>
            <a:ext cx="4165500" cy="1062600"/>
          </a:xfrm>
          <a:prstGeom prst="straightConnector1">
            <a:avLst/>
          </a:prstGeom>
          <a:noFill/>
          <a:ln cap="flat" cmpd="sng" w="9525">
            <a:solidFill>
              <a:srgbClr val="EF4AA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27"/>
          <p:cNvCxnSpPr/>
          <p:nvPr/>
        </p:nvCxnSpPr>
        <p:spPr>
          <a:xfrm>
            <a:off x="131225" y="3539075"/>
            <a:ext cx="2226900" cy="1172700"/>
          </a:xfrm>
          <a:prstGeom prst="straightConnector1">
            <a:avLst/>
          </a:prstGeom>
          <a:noFill/>
          <a:ln cap="flat" cmpd="sng" w="9525">
            <a:solidFill>
              <a:srgbClr val="00F1F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27"/>
          <p:cNvCxnSpPr/>
          <p:nvPr/>
        </p:nvCxnSpPr>
        <p:spPr>
          <a:xfrm flipH="1">
            <a:off x="2345375" y="2899825"/>
            <a:ext cx="4813200" cy="180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27"/>
          <p:cNvSpPr/>
          <p:nvPr/>
        </p:nvSpPr>
        <p:spPr>
          <a:xfrm>
            <a:off x="7119625" y="4630675"/>
            <a:ext cx="73200" cy="72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2341125" y="2896672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4215075" y="2896672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3343800" y="1951234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7038500" y="1988863"/>
            <a:ext cx="175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Связанная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СК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3256800" y="1745675"/>
            <a:ext cx="17556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Топоцентрическая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СК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2" name="Google Shape;382;p27"/>
          <p:cNvSpPr txBox="1"/>
          <p:nvPr/>
        </p:nvSpPr>
        <p:spPr>
          <a:xfrm rot="-1221560">
            <a:off x="2296243" y="3868037"/>
            <a:ext cx="2638638" cy="36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Направление на цель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3" name="Google Shape;383;p27"/>
          <p:cNvSpPr txBox="1"/>
          <p:nvPr/>
        </p:nvSpPr>
        <p:spPr>
          <a:xfrm>
            <a:off x="7153275" y="3237900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δ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27"/>
          <p:cNvSpPr txBox="1"/>
          <p:nvPr/>
        </p:nvSpPr>
        <p:spPr>
          <a:xfrm>
            <a:off x="6514050" y="3123588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ξ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27"/>
          <p:cNvSpPr txBox="1"/>
          <p:nvPr/>
        </p:nvSpPr>
        <p:spPr>
          <a:xfrm>
            <a:off x="5721450" y="4255200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7823575" y="4255200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7108475" y="3782063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1078175" y="4053075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3765588" y="4233075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0" name="Google Shape;390;p27"/>
          <p:cNvSpPr txBox="1"/>
          <p:nvPr/>
        </p:nvSpPr>
        <p:spPr>
          <a:xfrm>
            <a:off x="1178550" y="651725"/>
            <a:ext cx="3495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16200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- формула для перевода вектора из ТСК (I) в ССК (R)</a:t>
            </a:r>
            <a:endParaRPr sz="15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1" name="Google Shape;391;p27"/>
          <p:cNvPicPr preferRelativeResize="0"/>
          <p:nvPr/>
        </p:nvPicPr>
        <p:blipFill rotWithShape="1">
          <a:blip r:embed="rId3">
            <a:alphaModFix/>
          </a:blip>
          <a:srcRect b="82498" l="26379" r="29654" t="7024"/>
          <a:stretch/>
        </p:blipFill>
        <p:spPr>
          <a:xfrm>
            <a:off x="1178550" y="701250"/>
            <a:ext cx="1697600" cy="3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7"/>
          <p:cNvPicPr preferRelativeResize="0"/>
          <p:nvPr/>
        </p:nvPicPr>
        <p:blipFill rotWithShape="1">
          <a:blip r:embed="rId3">
            <a:alphaModFix/>
          </a:blip>
          <a:srcRect b="10323" l="46680" r="47655" t="80640"/>
          <a:stretch/>
        </p:blipFill>
        <p:spPr>
          <a:xfrm>
            <a:off x="1276650" y="1323450"/>
            <a:ext cx="218700" cy="3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7"/>
          <p:cNvSpPr txBox="1"/>
          <p:nvPr/>
        </p:nvSpPr>
        <p:spPr>
          <a:xfrm>
            <a:off x="1439025" y="124941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" sz="15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вектор цели</a:t>
            </a:r>
            <a:endParaRPr sz="1300"/>
          </a:p>
        </p:txBody>
      </p:sp>
      <p:pic>
        <p:nvPicPr>
          <p:cNvPr id="394" name="Google Shape;394;p27"/>
          <p:cNvPicPr preferRelativeResize="0"/>
          <p:nvPr/>
        </p:nvPicPr>
        <p:blipFill rotWithShape="1">
          <a:blip r:embed="rId3">
            <a:alphaModFix/>
          </a:blip>
          <a:srcRect b="43772" l="15061" r="17548" t="18654"/>
          <a:stretch/>
        </p:blipFill>
        <p:spPr>
          <a:xfrm>
            <a:off x="4860000" y="530999"/>
            <a:ext cx="2413285" cy="11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" name="Google Shape;395;p27"/>
          <p:cNvPicPr preferRelativeResize="0"/>
          <p:nvPr/>
        </p:nvPicPr>
        <p:blipFill rotWithShape="1">
          <a:blip r:embed="rId3">
            <a:alphaModFix/>
          </a:blip>
          <a:srcRect b="22883" l="27679" r="30747" t="56114"/>
          <a:stretch/>
        </p:blipFill>
        <p:spPr>
          <a:xfrm>
            <a:off x="7395700" y="763938"/>
            <a:ext cx="1605300" cy="7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7"/>
          <p:cNvSpPr/>
          <p:nvPr/>
        </p:nvSpPr>
        <p:spPr>
          <a:xfrm>
            <a:off x="7395700" y="531000"/>
            <a:ext cx="1605300" cy="11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8" name="Google Shape;398;p27"/>
          <p:cNvSpPr txBox="1"/>
          <p:nvPr/>
        </p:nvSpPr>
        <p:spPr>
          <a:xfrm rot="-465231">
            <a:off x="85182" y="3168920"/>
            <a:ext cx="820502" cy="369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Север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99" name="Google Shape;399;p27"/>
          <p:cNvSpPr txBox="1"/>
          <p:nvPr/>
        </p:nvSpPr>
        <p:spPr>
          <a:xfrm rot="-694">
            <a:off x="1873259" y="1796303"/>
            <a:ext cx="148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Перпендикулярно к поверхности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00" name="Google Shape;400;p27"/>
          <p:cNvSpPr txBox="1"/>
          <p:nvPr/>
        </p:nvSpPr>
        <p:spPr>
          <a:xfrm rot="564979">
            <a:off x="8334308" y="3637857"/>
            <a:ext cx="737132" cy="3695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Запад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3054050" y="2815625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</a:rPr>
              <a:t>0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7153275" y="2624213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</a:rPr>
              <a:t>1</a:t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8" name="Google Shape;408;p28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ориентации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6026450" y="644700"/>
            <a:ext cx="2586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q1 = cos (φ/2)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q2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= Vx * sin (φ/2)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q3 = Vy * sin (φ/2)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q4 = Vz * sin (φ/2)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410" name="Google Shape;410;p28"/>
          <p:cNvSpPr txBox="1"/>
          <p:nvPr/>
        </p:nvSpPr>
        <p:spPr>
          <a:xfrm>
            <a:off x="1242600" y="644700"/>
            <a:ext cx="4427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 = (q1, q2, q3, q4) - кватернион для перехода из системы A в B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φ - угол поворота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V = (Vx, Vy, Vz) - направляющий вектор оси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1" name="Google Shape;4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0" y="2143362"/>
            <a:ext cx="5474975" cy="25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300" y="1814400"/>
            <a:ext cx="2895849" cy="31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8" name="Google Shape;418;p29"/>
          <p:cNvSpPr txBox="1"/>
          <p:nvPr>
            <p:ph type="title"/>
          </p:nvPr>
        </p:nvSpPr>
        <p:spPr>
          <a:xfrm>
            <a:off x="11536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Схема подключения электронных компонентов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9" name="Google Shape;419;p29"/>
          <p:cNvPicPr preferRelativeResize="0"/>
          <p:nvPr/>
        </p:nvPicPr>
        <p:blipFill rotWithShape="1">
          <a:blip r:embed="rId3">
            <a:alphaModFix/>
          </a:blip>
          <a:srcRect b="58314" l="-659" r="-781" t="-682"/>
          <a:stretch/>
        </p:blipFill>
        <p:spPr>
          <a:xfrm>
            <a:off x="724838" y="602000"/>
            <a:ext cx="7781512" cy="4454825"/>
          </a:xfrm>
          <a:prstGeom prst="flowChartPunchedCar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425" name="Google Shape;4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150" y="765725"/>
            <a:ext cx="6782751" cy="41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0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Обмен данными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2" name="Google Shape;432;p31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телеметрии в режиме реального времени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p31"/>
          <p:cNvPicPr preferRelativeResize="0"/>
          <p:nvPr/>
        </p:nvPicPr>
        <p:blipFill rotWithShape="1">
          <a:blip r:embed="rId3">
            <a:alphaModFix/>
          </a:blip>
          <a:srcRect b="56385" l="941" r="33199" t="11297"/>
          <a:stretch/>
        </p:blipFill>
        <p:spPr>
          <a:xfrm>
            <a:off x="516100" y="1126600"/>
            <a:ext cx="4996826" cy="17735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31"/>
          <p:cNvSpPr txBox="1"/>
          <p:nvPr/>
        </p:nvSpPr>
        <p:spPr>
          <a:xfrm>
            <a:off x="469200" y="3002175"/>
            <a:ext cx="1164000" cy="2031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State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AcclX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AcclY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AcclZ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GyroX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GyroY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GyroZ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MagX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MagY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MagZ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31"/>
          <p:cNvSpPr txBox="1"/>
          <p:nvPr/>
        </p:nvSpPr>
        <p:spPr>
          <a:xfrm>
            <a:off x="5663775" y="598250"/>
            <a:ext cx="32667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Графики: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Температура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Давление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Влажность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Ускорение по трем осям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Угловая скорость по трем осям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Индукция магнитного поля по </a:t>
            </a: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трем</a:t>
            </a: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осям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Освещенность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</a:t>
            </a: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оложение аппарата по координатам GPS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Ориентация аппарата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телеметрии: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Состояние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акселерометра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гироскопа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магнитометра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датчика температуры, давления и влажности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фоторезистора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GPS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>
            <a:off x="1633200" y="3002175"/>
            <a:ext cx="1369800" cy="2031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Temp = 26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Press = 100000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Height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Humidity = 40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Photores = 15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Time_s = 10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Time_us = 10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lat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lon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alt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3001250" y="3002175"/>
            <a:ext cx="2509800" cy="20319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588" y="2930350"/>
            <a:ext cx="2259099" cy="22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125" y="2459450"/>
            <a:ext cx="2966400" cy="264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373175" y="1132575"/>
            <a:ext cx="49692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Измерение распределения давления и температуры во время полета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Получение и интерпретация данных с 3-х осевого акселерометра и магнитометра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Прием телеметрии на собственной наземной станции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Обеспечение работы бортового оборудования не менее 3-х часов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Обеспечение скорости спуска в пределах 5-10 м/с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Бесконтактная фиксация момента отделения от РН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14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Обязательные задачи проекта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4">
            <a:alphaModFix/>
          </a:blip>
          <a:srcRect b="54524" l="0" r="0" t="0"/>
          <a:stretch/>
        </p:blipFill>
        <p:spPr>
          <a:xfrm>
            <a:off x="5434638" y="-188275"/>
            <a:ext cx="3830775" cy="174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4"/>
          <p:cNvCxnSpPr/>
          <p:nvPr/>
        </p:nvCxnSpPr>
        <p:spPr>
          <a:xfrm flipH="1">
            <a:off x="7983125" y="1486800"/>
            <a:ext cx="535800" cy="16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/>
          <p:cNvCxnSpPr/>
          <p:nvPr/>
        </p:nvCxnSpPr>
        <p:spPr>
          <a:xfrm flipH="1">
            <a:off x="7996575" y="1540375"/>
            <a:ext cx="147300" cy="16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4"/>
          <p:cNvCxnSpPr/>
          <p:nvPr/>
        </p:nvCxnSpPr>
        <p:spPr>
          <a:xfrm>
            <a:off x="6482950" y="1553775"/>
            <a:ext cx="227700" cy="15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4"/>
          <p:cNvCxnSpPr/>
          <p:nvPr/>
        </p:nvCxnSpPr>
        <p:spPr>
          <a:xfrm>
            <a:off x="6121300" y="1513575"/>
            <a:ext cx="576000" cy="15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4"/>
          <p:cNvCxnSpPr/>
          <p:nvPr/>
        </p:nvCxnSpPr>
        <p:spPr>
          <a:xfrm>
            <a:off x="6683875" y="1540375"/>
            <a:ext cx="509100" cy="17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4"/>
          <p:cNvCxnSpPr/>
          <p:nvPr/>
        </p:nvCxnSpPr>
        <p:spPr>
          <a:xfrm flipH="1">
            <a:off x="7166025" y="1540375"/>
            <a:ext cx="348300" cy="174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4"/>
          <p:cNvCxnSpPr/>
          <p:nvPr/>
        </p:nvCxnSpPr>
        <p:spPr>
          <a:xfrm flipH="1">
            <a:off x="7581350" y="1567150"/>
            <a:ext cx="107100" cy="12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4"/>
          <p:cNvCxnSpPr/>
          <p:nvPr/>
        </p:nvCxnSpPr>
        <p:spPr>
          <a:xfrm>
            <a:off x="6911575" y="1553775"/>
            <a:ext cx="683100" cy="12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4" name="Google Shape;444;p32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поиска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5" name="Google Shape;4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962" y="528125"/>
            <a:ext cx="2038826" cy="4528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125" y="528125"/>
            <a:ext cx="2038826" cy="45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 rotWithShape="1">
          <a:blip r:embed="rId5">
            <a:alphaModFix/>
          </a:blip>
          <a:srcRect b="-1047" l="69797" r="-610" t="-1674"/>
          <a:stretch/>
        </p:blipFill>
        <p:spPr>
          <a:xfrm>
            <a:off x="2738775" y="1069913"/>
            <a:ext cx="1633700" cy="398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 rotWithShape="1">
          <a:blip r:embed="rId6">
            <a:alphaModFix/>
          </a:blip>
          <a:srcRect b="19794" l="68465" r="0" t="0"/>
          <a:stretch/>
        </p:blipFill>
        <p:spPr>
          <a:xfrm>
            <a:off x="10175" y="1483575"/>
            <a:ext cx="2586127" cy="292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25" y="1008475"/>
            <a:ext cx="5073000" cy="37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5" name="Google Shape;455;p33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Схема распределения питания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232" y="1008475"/>
            <a:ext cx="2777092" cy="371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3"/>
          <p:cNvSpPr txBox="1"/>
          <p:nvPr/>
        </p:nvSpPr>
        <p:spPr>
          <a:xfrm>
            <a:off x="1460725" y="472577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Бортовой модуль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3"/>
          <p:cNvSpPr txBox="1"/>
          <p:nvPr/>
        </p:nvSpPr>
        <p:spPr>
          <a:xfrm>
            <a:off x="5899375" y="472577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Оптический модуль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4" name="Google Shape;464;p34"/>
          <p:cNvSpPr txBox="1"/>
          <p:nvPr/>
        </p:nvSpPr>
        <p:spPr>
          <a:xfrm>
            <a:off x="688938" y="3869500"/>
            <a:ext cx="31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34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Энергобаланс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6" name="Google Shape;466;p34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50" y="698625"/>
            <a:ext cx="7594501" cy="4286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34"/>
          <p:cNvCxnSpPr/>
          <p:nvPr/>
        </p:nvCxnSpPr>
        <p:spPr>
          <a:xfrm>
            <a:off x="6995125" y="1180350"/>
            <a:ext cx="0" cy="32364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3" name="Google Shape;473;p35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Энергобаланс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4" name="Google Shape;474;p35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223" y="644325"/>
            <a:ext cx="7488763" cy="436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35"/>
          <p:cNvCxnSpPr/>
          <p:nvPr/>
        </p:nvCxnSpPr>
        <p:spPr>
          <a:xfrm>
            <a:off x="1807000" y="1285500"/>
            <a:ext cx="0" cy="31314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1" name="Google Shape;481;p36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Масса и стоимость аппарата</a:t>
            </a:r>
            <a:endParaRPr/>
          </a:p>
        </p:txBody>
      </p:sp>
      <p:graphicFrame>
        <p:nvGraphicFramePr>
          <p:cNvPr id="482" name="Google Shape;482;p36"/>
          <p:cNvGraphicFramePr/>
          <p:nvPr/>
        </p:nvGraphicFramePr>
        <p:xfrm>
          <a:off x="1230725" y="58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154225"/>
                <a:gridCol w="915750"/>
                <a:gridCol w="1072775"/>
                <a:gridCol w="1011850"/>
                <a:gridCol w="907125"/>
                <a:gridCol w="994250"/>
              </a:tblGrid>
              <a:tr h="17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Наименование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Количество, шт.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Цена за 1 шт., руб.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Цена общая, руб.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Масса 1 шт., гр.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Масса общая, гр.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Микроконтроллер Black Pill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709,00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709,00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6,80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6,80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Модуль Bluetooth HC-06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480,00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480,00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Радиомодуль NRF24L01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327,00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327,00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1,40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1,40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Усилитель радио XQ-02A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1 265,00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1 265,00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5,00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5,00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SD Card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590,00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590,00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18,00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18,00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Сдвиговый регистр 74HC595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14,5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14,5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Raspberry Pi Zero 2W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1 996,00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1 996,00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Камера для Raspberry Pi Zero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629,00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629,00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3,00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3,00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Шаговый двигатель Nema 8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4 835,00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4 835,00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80,00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80,00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Сервопривод MG90S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158,00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158,00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13,4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13,40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GPS модуль Ublox-NEO-7M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508,00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508,00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40,00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40,00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Аккумулятор 18350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3,00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329,00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987,00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23,00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69,00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Понижающий DC-DC MP2225</a:t>
                      </a:r>
                      <a:endParaRPr b="1" sz="800"/>
                    </a:p>
                  </a:txBody>
                  <a:tcPr marT="0" marB="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26,30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52,60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4,00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5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DC-DC преобразователь MT3608</a:t>
                      </a:r>
                      <a:endParaRPr b="1" sz="800"/>
                    </a:p>
                  </a:txBody>
                  <a:tcPr marT="0" marB="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179,00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179,00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Радиомаяк tBeacon Onyx</a:t>
                      </a:r>
                      <a:endParaRPr b="1" sz="800"/>
                    </a:p>
                  </a:txBody>
                  <a:tcPr marT="0" marB="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4 800,00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4 800,00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Поисковое устройство tBeacon Findy</a:t>
                      </a:r>
                      <a:endParaRPr b="1" sz="800"/>
                    </a:p>
                  </a:txBody>
                  <a:tcPr marT="0" marB="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3 700,00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3 700,00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-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-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Датчик темп. и давл. BME280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192,00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192,00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Акселерометр+гироскоп LSM6DS3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118,00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118,00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Магнитометр LIS3MDL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1 353,00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1 353,00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Фоторезистор VT93N1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49,00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49,00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1,20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1,20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Пищалка Active Buzzer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12,10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12,10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Антенна для радиомодуля</a:t>
                      </a:r>
                      <a:endParaRPr b="1" sz="800"/>
                    </a:p>
                  </a:txBody>
                  <a:tcPr marT="0" marB="0" marR="36000" marL="360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107,00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107,00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2,40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2,40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Антенна GPS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315,00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315,00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Переключатель SS-12D11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131,00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131,00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1,50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1,50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Переключатель SK-12F14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55,00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55,00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0,80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0,80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Парашют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-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-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Плата печатная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3,00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812,00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2 436,00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60,00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Конструкция и кабельная сеть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1,00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-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-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0,00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260,56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4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Итог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25 998,20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800"/>
                        <a:t>687,06</a:t>
                      </a:r>
                      <a:endParaRPr b="1" sz="800"/>
                    </a:p>
                  </a:txBody>
                  <a:tcPr marT="0" marB="0" marR="36000" marL="360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8" name="Google Shape;488;p37"/>
          <p:cNvSpPr txBox="1"/>
          <p:nvPr/>
        </p:nvSpPr>
        <p:spPr>
          <a:xfrm>
            <a:off x="259550" y="3190875"/>
            <a:ext cx="4718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M – масса аппарата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V – скорость спуска 5-10</a:t>
            </a:r>
            <a:endParaRPr>
              <a:solidFill>
                <a:srgbClr val="A4C2F4"/>
              </a:solidFill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g – ускорение свободного падения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ρ – плотность воздуха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С – коэффициент аэродинамического сопротивления парашюта 1.2-1.3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S – площадь парашюта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D – диаметр купола парашюта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7"/>
          <p:cNvSpPr txBox="1"/>
          <p:nvPr/>
        </p:nvSpPr>
        <p:spPr>
          <a:xfrm>
            <a:off x="2421900" y="683075"/>
            <a:ext cx="2629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M = 687 гр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V = 9 м/с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g = 9,81 м/с</a:t>
            </a:r>
            <a:r>
              <a:rPr baseline="30000"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ρ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= 1,225 кг/м</a:t>
            </a:r>
            <a:r>
              <a:rPr baseline="30000"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C = 1,2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S = 2Mg/CρV</a:t>
            </a:r>
            <a:r>
              <a:rPr baseline="30000"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=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0.1136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м</a:t>
            </a:r>
            <a:r>
              <a:rPr baseline="30000"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D = 4S/π</a:t>
            </a:r>
            <a:r>
              <a:rPr baseline="30000"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=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0.38029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м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0" name="Google Shape;490;p37"/>
          <p:cNvPicPr preferRelativeResize="0"/>
          <p:nvPr/>
        </p:nvPicPr>
        <p:blipFill rotWithShape="1">
          <a:blip r:embed="rId3">
            <a:alphaModFix/>
          </a:blip>
          <a:srcRect b="0" l="3926" r="38416" t="51625"/>
          <a:stretch/>
        </p:blipFill>
        <p:spPr>
          <a:xfrm>
            <a:off x="259549" y="1139675"/>
            <a:ext cx="1822550" cy="18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7"/>
          <p:cNvSpPr txBox="1"/>
          <p:nvPr/>
        </p:nvSpPr>
        <p:spPr>
          <a:xfrm>
            <a:off x="259550" y="2923900"/>
            <a:ext cx="108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r = R/15</a:t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37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Расчет парашюта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37"/>
          <p:cNvSpPr txBox="1"/>
          <p:nvPr/>
        </p:nvSpPr>
        <p:spPr>
          <a:xfrm>
            <a:off x="559905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Сегмент парашюта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37"/>
          <p:cNvPicPr preferRelativeResize="0"/>
          <p:nvPr/>
        </p:nvPicPr>
        <p:blipFill rotWithShape="1">
          <a:blip r:embed="rId4">
            <a:alphaModFix/>
          </a:blip>
          <a:srcRect b="1830" l="11492" r="3059" t="1307"/>
          <a:stretch/>
        </p:blipFill>
        <p:spPr>
          <a:xfrm>
            <a:off x="5007013" y="191716"/>
            <a:ext cx="3882875" cy="4450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/>
          <p:nvPr>
            <p:ph idx="4294967295" type="ctrTitle"/>
          </p:nvPr>
        </p:nvSpPr>
        <p:spPr>
          <a:xfrm>
            <a:off x="510450" y="1"/>
            <a:ext cx="81231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 “КНПН”</a:t>
            </a:r>
            <a:endParaRPr sz="3000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0" name="Google Shape;500;p38"/>
          <p:cNvSpPr txBox="1"/>
          <p:nvPr>
            <p:ph type="title"/>
          </p:nvPr>
        </p:nvSpPr>
        <p:spPr>
          <a:xfrm>
            <a:off x="1128750" y="1626200"/>
            <a:ext cx="7038900" cy="499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</a:t>
            </a:r>
            <a:r>
              <a:rPr b="1" lang="ru" sz="7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пасибо за внимание!</a:t>
            </a:r>
            <a:endParaRPr b="1" sz="70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169900" y="4778375"/>
            <a:ext cx="4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B212C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Спасите меня держат в заложниках</a:t>
            </a:r>
            <a:endParaRPr>
              <a:solidFill>
                <a:srgbClr val="1B212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3" name="Google Shape;503;p38"/>
          <p:cNvSpPr txBox="1"/>
          <p:nvPr>
            <p:ph idx="1" type="body"/>
          </p:nvPr>
        </p:nvSpPr>
        <p:spPr>
          <a:xfrm>
            <a:off x="5354550" y="2876775"/>
            <a:ext cx="3411900" cy="219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b="1" sz="18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 Екимиани Роман</a:t>
            </a:r>
            <a:endParaRPr sz="1800" u="sng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Электронщик, 2 год участия в ВИШ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Клишин Илья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Конструктор, 2 год участия в ВИШ</a:t>
            </a:r>
            <a:endParaRPr i="1" sz="12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Юбко Артемий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Программист, 2 год участия в ВИШ</a:t>
            </a:r>
            <a:endParaRPr sz="1800"/>
          </a:p>
        </p:txBody>
      </p:sp>
      <p:sp>
        <p:nvSpPr>
          <p:cNvPr id="504" name="Google Shape;504;p38"/>
          <p:cNvSpPr txBox="1"/>
          <p:nvPr/>
        </p:nvSpPr>
        <p:spPr>
          <a:xfrm>
            <a:off x="757150" y="3356025"/>
            <a:ext cx="25524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b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Черкасова Марина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9 год участия в ВИШ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5" name="Google Shape;5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788" y="2776728"/>
            <a:ext cx="2485826" cy="200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1" name="Google Shape;511;p39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План-график работ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12" name="Google Shape;512;p39"/>
          <p:cNvGraphicFramePr/>
          <p:nvPr/>
        </p:nvGraphicFramePr>
        <p:xfrm>
          <a:off x="789000" y="110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71550"/>
                <a:gridCol w="1474950"/>
                <a:gridCol w="5971875"/>
              </a:tblGrid>
              <a:tr h="16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Сроки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Содержание работ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Октябрь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Определение дополнительных миссий аппарата, постановка задач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0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Ноябрь - Декабрь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Выбор способов решения поставленных задач, определение состава аппарата, разработка модели аппарата, подбор комплектующих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Декабрь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Прохождение онлайн-тестирования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0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Январь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Разработка модели аппарата,начало написания кода, подготовка к отборочной сессии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0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Февраль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Отборочная сессия, доработка ПО, доработка модели аппарата, разработка печатных плат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0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Март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Изготовление элементов конструкции аппарата, доработка ПО, испытания всех систем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268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Апрель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Разработка ПО для взаимодействия всех систем, сборка аппарата, пайка микросхем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0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Май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Сборка тестовой модели аппарата, проведение испытаний, проверка работы всех систем, заочный допуск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0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Июнь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Разбор телеметрии с испытаний, устранение недочетов, сборка финальной модели аппарата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Финал чемпионата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40"/>
          <p:cNvGraphicFramePr/>
          <p:nvPr/>
        </p:nvGraphicFramePr>
        <p:xfrm>
          <a:off x="1128738" y="75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3062100"/>
                <a:gridCol w="1499250"/>
                <a:gridCol w="1581025"/>
                <a:gridCol w="1144875"/>
              </a:tblGrid>
              <a:tr h="301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/>
                        <a:t>Устройство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/>
                        <a:t>Потребление в</a:t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/>
                        <a:t>рабочем режиме, А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/>
                        <a:t>Напряжение питания, В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/>
                        <a:t>Мощность, Вт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/>
                        <a:t>Бортовой модуль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 hMerge="1"/>
                <a:tc hMerge="1"/>
                <a:tc hMerge="1"/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Микроконтроллер STM32F411CEU6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0,0214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0,0706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Усилитель XQ-02A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0,6061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2,0000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Радиомодуль NRF24I01p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0,0113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0,0373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Фоторезистор VT93N1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0,0054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0,0178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Датчик давления, температуры и влажности BME280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Радиомодуль NRF24I01p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0,1300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0,4290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МicroSD карта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0,0660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Трехосевые акселерометр и гироскоп LSM6DS3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0,0030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Трехосевой магнитометр LIS3MDL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GPS модуль Ublox-NEO-7M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0,0220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0,0726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Пищалка Active Buzzer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0,0250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0,1250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Шаговой двигатель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0,8000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4,0000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Bluetooth модуль HC-06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0,0400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0,2000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Нихромовая </a:t>
                      </a:r>
                      <a:r>
                        <a:rPr lang="ru" sz="900"/>
                        <a:t>проволока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2,0000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8,0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16,0000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/>
                        <a:t>Оптический модуль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 hMerge="1"/>
                <a:tc hMerge="1"/>
                <a:tc hMerge="1"/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(Bluetooth+съемка)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0,5000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2,5000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(без Bluetooth)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0,1250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0,6250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(без съемки)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0,3500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1,7500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Камера для </a:t>
                      </a:r>
                      <a:r>
                        <a:rPr lang="ru" sz="900"/>
                        <a:t>Raspberry</a:t>
                      </a:r>
                      <a:r>
                        <a:rPr lang="ru" sz="900"/>
                        <a:t> Pi Zero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0,1500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0,7500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МicroSD карта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Сервопривод SG90 (поворот)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1,0000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5,0000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16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Сервопривод SG90 (удержание)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0,2700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1,3500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</a:tbl>
          </a:graphicData>
        </a:graphic>
      </p:graphicFrame>
      <p:sp>
        <p:nvSpPr>
          <p:cNvPr id="518" name="Google Shape;51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9" name="Google Shape;519;p40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Энергопотребление компонентов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aphicFrame>
        <p:nvGraphicFramePr>
          <p:cNvPr id="525" name="Google Shape;525;p41"/>
          <p:cNvGraphicFramePr/>
          <p:nvPr/>
        </p:nvGraphicFramePr>
        <p:xfrm>
          <a:off x="561350" y="145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300875"/>
                <a:gridCol w="1150425"/>
              </a:tblGrid>
              <a:tr h="21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Потребление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Ток, А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96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3,111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96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(3,3В)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0,817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96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(5В)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0,865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96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оптического отсека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2,257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96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(5В)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1,670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6" name="Google Shape;526;p41"/>
          <p:cNvGraphicFramePr/>
          <p:nvPr/>
        </p:nvGraphicFramePr>
        <p:xfrm>
          <a:off x="4599850" y="1451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490150"/>
                <a:gridCol w="1422950"/>
              </a:tblGrid>
              <a:tr h="177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Токоотдача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Ток, А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32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аккумулятора бортового отсека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5,0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40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бортового отсека dc-dc (3,3В)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40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бортового отсека dc-dc (5В)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40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аккумулятора оптического отсека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3,0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403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оптического отсека dc-dc (5В)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2,0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</a:tbl>
          </a:graphicData>
        </a:graphic>
      </p:graphicFrame>
      <p:sp>
        <p:nvSpPr>
          <p:cNvPr id="527" name="Google Shape;527;p41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Энергопотребление компонентов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024" y="607125"/>
            <a:ext cx="3892974" cy="446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367400" y="1192350"/>
            <a:ext cx="3069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Общая</a:t>
            </a:r>
            <a:r>
              <a:rPr i="1"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исследовательская задача – разработка системы управления камерой для ее наведения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в процессе полета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на произвольную статичную точку на земле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(точку старта). Для ее осуществления производится построение ориентации аппарата и раскрываются тканевые стабилизаторы.</a:t>
            </a:r>
            <a:endParaRPr i="1" sz="1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3" name="Google Shape;163;p15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Исследовательская задача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3608375" y="3318500"/>
            <a:ext cx="7122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Пуск</a:t>
            </a:r>
            <a:endParaRPr i="1" sz="1640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15"/>
          <p:cNvSpPr txBox="1"/>
          <p:nvPr>
            <p:ph idx="1" type="body"/>
          </p:nvPr>
        </p:nvSpPr>
        <p:spPr>
          <a:xfrm>
            <a:off x="4329400" y="992775"/>
            <a:ext cx="12948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Раскрытие парашюта</a:t>
            </a:r>
            <a:endParaRPr i="1" sz="1640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15"/>
          <p:cNvSpPr txBox="1"/>
          <p:nvPr>
            <p:ph idx="1" type="body"/>
          </p:nvPr>
        </p:nvSpPr>
        <p:spPr>
          <a:xfrm>
            <a:off x="6596700" y="157025"/>
            <a:ext cx="15567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Стабилизация аппарата</a:t>
            </a:r>
            <a:endParaRPr i="1" sz="1640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7698300" y="1269379"/>
            <a:ext cx="14457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 и видеозапись</a:t>
            </a:r>
            <a:endParaRPr i="1" sz="1640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15"/>
          <p:cNvSpPr txBox="1"/>
          <p:nvPr>
            <p:ph idx="1" type="body"/>
          </p:nvPr>
        </p:nvSpPr>
        <p:spPr>
          <a:xfrm>
            <a:off x="6564450" y="4601075"/>
            <a:ext cx="12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Посадка</a:t>
            </a:r>
            <a:endParaRPr i="1" sz="1640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15"/>
          <p:cNvSpPr txBox="1"/>
          <p:nvPr>
            <p:ph idx="1" type="body"/>
          </p:nvPr>
        </p:nvSpPr>
        <p:spPr>
          <a:xfrm rot="-2124934">
            <a:off x="4840703" y="2516738"/>
            <a:ext cx="2307323" cy="39348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Направление на цель</a:t>
            </a:r>
            <a:endParaRPr i="1" sz="164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088"/>
            <a:ext cx="8839200" cy="3186137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34" name="Google Shape;534;p42"/>
          <p:cNvSpPr txBox="1"/>
          <p:nvPr>
            <p:ph type="title"/>
          </p:nvPr>
        </p:nvSpPr>
        <p:spPr>
          <a:xfrm>
            <a:off x="1128750" y="102200"/>
            <a:ext cx="2356800" cy="8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Параметры датчиков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5" name="Google Shape;5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574" y="176649"/>
            <a:ext cx="1991150" cy="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125" y="176650"/>
            <a:ext cx="3296484" cy="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625" y="462450"/>
            <a:ext cx="60270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000" y="513899"/>
            <a:ext cx="1761151" cy="4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900" y="2743413"/>
            <a:ext cx="8552192" cy="1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45" name="Google Shape;545;p43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Расчет радиолинии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46" name="Google Shape;546;p43"/>
          <p:cNvGraphicFramePr/>
          <p:nvPr/>
        </p:nvGraphicFramePr>
        <p:xfrm>
          <a:off x="465625" y="403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1302900"/>
                <a:gridCol w="1060800"/>
                <a:gridCol w="830175"/>
                <a:gridCol w="910925"/>
                <a:gridCol w="853225"/>
                <a:gridCol w="1026200"/>
                <a:gridCol w="795575"/>
                <a:gridCol w="1314500"/>
              </a:tblGrid>
              <a:tr h="241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Радиомодуль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Усилитель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Кабель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Антенна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Воздух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Антенна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Кабель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Радиомодуль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20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11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-2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-108,37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8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-2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20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дБм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дБи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дБи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дБм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P</a:t>
                      </a:r>
                      <a:r>
                        <a:rPr baseline="-25000" lang="ru" sz="13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baseline="-25000"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baseline="-25000" lang="ru" sz="1300">
                          <a:solidFill>
                            <a:srgbClr val="A4C2F4"/>
                          </a:solidFill>
                        </a:rPr>
                        <a:t>ус</a:t>
                      </a:r>
                      <a:endParaRPr baseline="-25000"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L</a:t>
                      </a:r>
                      <a:r>
                        <a:rPr baseline="-25000" lang="ru" sz="13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baseline="-25000"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baseline="-25000" lang="ru" sz="13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baseline="-25000"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ΣL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baseline="-25000" lang="ru" sz="13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baseline="-25000"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L</a:t>
                      </a:r>
                      <a:r>
                        <a:rPr baseline="-25000" lang="ru" sz="13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baseline="-25000"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P</a:t>
                      </a:r>
                      <a:r>
                        <a:rPr baseline="-25000" lang="ru" sz="13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baseline="-25000" sz="1300">
                        <a:solidFill>
                          <a:srgbClr val="A4C2F4"/>
                        </a:solidFill>
                      </a:endParaRPr>
                    </a:p>
                  </a:txBody>
                  <a:tcPr marT="18000" marB="18000" marR="53975" marL="53975">
                    <a:lnL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3C47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7" name="Google Shape;547;p43"/>
          <p:cNvSpPr txBox="1"/>
          <p:nvPr/>
        </p:nvSpPr>
        <p:spPr>
          <a:xfrm>
            <a:off x="295900" y="924550"/>
            <a:ext cx="40470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c – скорость света</a:t>
            </a:r>
            <a:endParaRPr sz="1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f – частота радио</a:t>
            </a:r>
            <a:endParaRPr sz="1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λ – длина волны</a:t>
            </a:r>
            <a:endParaRPr sz="1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d</a:t>
            </a:r>
            <a:r>
              <a:rPr lang="ru" sz="1200">
                <a:solidFill>
                  <a:schemeClr val="accent5"/>
                </a:solidFill>
              </a:rPr>
              <a:t> – </a:t>
            </a:r>
            <a:r>
              <a:rPr lang="ru" sz="1200">
                <a:solidFill>
                  <a:srgbClr val="A4C2F4"/>
                </a:solidFill>
              </a:rPr>
              <a:t>максимальное расстояние между радиомодулями</a:t>
            </a:r>
            <a:endParaRPr sz="1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ΣL – суммарные потери в пространстве</a:t>
            </a:r>
            <a:endParaRPr sz="1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ΣP – суммарная мощность на входе в </a:t>
            </a:r>
            <a:r>
              <a:rPr lang="ru" sz="1200">
                <a:solidFill>
                  <a:srgbClr val="A4C2F4"/>
                </a:solidFill>
              </a:rPr>
              <a:t>радиоприемник</a:t>
            </a:r>
            <a:endParaRPr sz="1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P</a:t>
            </a:r>
            <a:r>
              <a:rPr baseline="-25000" lang="ru" sz="1200">
                <a:solidFill>
                  <a:srgbClr val="A4C2F4"/>
                </a:solidFill>
              </a:rPr>
              <a:t>min</a:t>
            </a:r>
            <a:r>
              <a:rPr lang="ru" sz="1200">
                <a:solidFill>
                  <a:schemeClr val="accent5"/>
                </a:solidFill>
              </a:rPr>
              <a:t> – </a:t>
            </a:r>
            <a:r>
              <a:rPr lang="ru" sz="1200">
                <a:solidFill>
                  <a:srgbClr val="A4C2F4"/>
                </a:solidFill>
              </a:rPr>
              <a:t>чувствительность радиоприемника</a:t>
            </a:r>
            <a:endParaRPr sz="1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Δ – запас мощности на входе в </a:t>
            </a:r>
            <a:r>
              <a:rPr lang="ru" sz="12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радиоприемник</a:t>
            </a:r>
            <a:endParaRPr sz="1200"/>
          </a:p>
        </p:txBody>
      </p:sp>
      <p:sp>
        <p:nvSpPr>
          <p:cNvPr id="548" name="Google Shape;548;p43"/>
          <p:cNvSpPr txBox="1"/>
          <p:nvPr/>
        </p:nvSpPr>
        <p:spPr>
          <a:xfrm>
            <a:off x="3451225" y="1756800"/>
            <a:ext cx="21231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    </a:t>
            </a:r>
            <a:endParaRPr sz="1200">
              <a:solidFill>
                <a:srgbClr val="A4C2F4"/>
              </a:solidFill>
            </a:endParaRPr>
          </a:p>
        </p:txBody>
      </p:sp>
      <p:sp>
        <p:nvSpPr>
          <p:cNvPr id="549" name="Google Shape;549;p43"/>
          <p:cNvSpPr txBox="1"/>
          <p:nvPr/>
        </p:nvSpPr>
        <p:spPr>
          <a:xfrm>
            <a:off x="4719800" y="924550"/>
            <a:ext cx="41283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с = 299 792 458 м/с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f  = 2.501 ГГц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λ  = 0.1198690355857 м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d = 2 500 м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ΣL </a:t>
            </a:r>
            <a:r>
              <a:rPr lang="ru" sz="1200">
                <a:solidFill>
                  <a:srgbClr val="A4C2F4"/>
                </a:solidFill>
              </a:rPr>
              <a:t>= -108.368857299 dBm</a:t>
            </a:r>
            <a:endParaRPr sz="1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ΣP = G</a:t>
            </a:r>
            <a:r>
              <a:rPr baseline="-25000" lang="ru" sz="1200">
                <a:solidFill>
                  <a:srgbClr val="A4C2F4"/>
                </a:solidFill>
              </a:rPr>
              <a:t>ус</a:t>
            </a:r>
            <a:r>
              <a:rPr lang="ru" sz="1200">
                <a:solidFill>
                  <a:srgbClr val="A4C2F4"/>
                </a:solidFill>
              </a:rPr>
              <a:t> - L</a:t>
            </a:r>
            <a:r>
              <a:rPr baseline="-25000" lang="ru" sz="1200">
                <a:solidFill>
                  <a:srgbClr val="A4C2F4"/>
                </a:solidFill>
              </a:rPr>
              <a:t>прд + </a:t>
            </a:r>
            <a:r>
              <a:rPr lang="ru" sz="1200">
                <a:solidFill>
                  <a:srgbClr val="A4C2F4"/>
                </a:solidFill>
              </a:rPr>
              <a:t>G</a:t>
            </a:r>
            <a:r>
              <a:rPr baseline="-25000" lang="ru" sz="1200">
                <a:solidFill>
                  <a:srgbClr val="A4C2F4"/>
                </a:solidFill>
              </a:rPr>
              <a:t>прд</a:t>
            </a:r>
            <a:r>
              <a:rPr lang="ru" sz="1200">
                <a:solidFill>
                  <a:srgbClr val="A4C2F4"/>
                </a:solidFill>
              </a:rPr>
              <a:t> - G</a:t>
            </a:r>
            <a:r>
              <a:rPr baseline="-25000" lang="ru" sz="1200">
                <a:solidFill>
                  <a:srgbClr val="A4C2F4"/>
                </a:solidFill>
              </a:rPr>
              <a:t>прм</a:t>
            </a:r>
            <a:r>
              <a:rPr lang="ru" sz="1200">
                <a:solidFill>
                  <a:srgbClr val="A4C2F4"/>
                </a:solidFill>
              </a:rPr>
              <a:t> - ΣL + L</a:t>
            </a:r>
            <a:r>
              <a:rPr baseline="-25000" lang="ru" sz="1200">
                <a:solidFill>
                  <a:srgbClr val="A4C2F4"/>
                </a:solidFill>
              </a:rPr>
              <a:t>прм</a:t>
            </a:r>
            <a:r>
              <a:rPr lang="ru" sz="1200">
                <a:solidFill>
                  <a:srgbClr val="A4C2F4"/>
                </a:solidFill>
              </a:rPr>
              <a:t> + P</a:t>
            </a:r>
            <a:r>
              <a:rPr baseline="-25000" lang="ru" sz="1200">
                <a:solidFill>
                  <a:srgbClr val="A4C2F4"/>
                </a:solidFill>
              </a:rPr>
              <a:t>прм</a:t>
            </a:r>
            <a:r>
              <a:rPr lang="ru" sz="1200">
                <a:solidFill>
                  <a:srgbClr val="A4C2F4"/>
                </a:solidFill>
              </a:rPr>
              <a:t> = -73.37 dBm</a:t>
            </a:r>
            <a:endParaRPr sz="1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P</a:t>
            </a:r>
            <a:r>
              <a:rPr baseline="-25000" lang="ru" sz="1200">
                <a:solidFill>
                  <a:srgbClr val="A4C2F4"/>
                </a:solidFill>
              </a:rPr>
              <a:t>min </a:t>
            </a:r>
            <a:r>
              <a:rPr lang="ru" sz="1200">
                <a:solidFill>
                  <a:srgbClr val="A4C2F4"/>
                </a:solidFill>
              </a:rPr>
              <a:t>= -82 dBm</a:t>
            </a:r>
            <a:endParaRPr sz="1200">
              <a:solidFill>
                <a:srgbClr val="A4C2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Δ = P</a:t>
            </a:r>
            <a:r>
              <a:rPr baseline="-25000" lang="ru" sz="1200">
                <a:solidFill>
                  <a:srgbClr val="A4C2F4"/>
                </a:solidFill>
              </a:rPr>
              <a:t>min</a:t>
            </a:r>
            <a:r>
              <a:rPr lang="ru" sz="1200">
                <a:solidFill>
                  <a:schemeClr val="accent5"/>
                </a:solidFill>
              </a:rPr>
              <a:t> + </a:t>
            </a:r>
            <a:r>
              <a:rPr lang="ru" sz="1200">
                <a:solidFill>
                  <a:srgbClr val="A4C2F4"/>
                </a:solidFill>
              </a:rPr>
              <a:t>ΣP = -8.63 dBm</a:t>
            </a:r>
            <a:endParaRPr sz="1200"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5" name="Google Shape;555;p44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Возможные нештатные ситуации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56" name="Google Shape;556;p44"/>
          <p:cNvGraphicFramePr/>
          <p:nvPr/>
        </p:nvGraphicFramePr>
        <p:xfrm>
          <a:off x="1171350" y="103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87375"/>
                <a:gridCol w="1660450"/>
                <a:gridCol w="1585950"/>
                <a:gridCol w="1745600"/>
                <a:gridCol w="2100125"/>
              </a:tblGrid>
              <a:tr h="23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№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Нештатная ситуация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Последствия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Выход из ситуации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/>
                        <a:t>Способы предотвращения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42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Потеря аппарата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Полное или частичное невыполнение миссий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Проверять заряд аккумуляторов перед стартом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8089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Нераскрытие парашюта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Потеря аппарата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Правильный </a:t>
                      </a:r>
                      <a:r>
                        <a:rPr lang="ru" sz="1000"/>
                        <a:t>расчет</a:t>
                      </a:r>
                      <a:r>
                        <a:rPr lang="ru" sz="1000"/>
                        <a:t> парашюта, качественное изготовление и грамотная укладка парашюта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42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Отказ шагового двигателя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Частичное невыполнение миссий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Грамотная сборка механики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5002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Отказ сервопривода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Частичное невыполнение миссий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Грамотная сборка механики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61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Отказ радиомодуля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Потеря телеметрии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Использование SD носителя для резервного копирования данных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Проверка радиомодуля на земле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  <a:tr h="61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Ошибка в определении момента отделения от ракеты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Частичное невыполнение миссий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Отладка и испытания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3FFB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62" name="Google Shape;562;p45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3" name="Google Shape;563;p45"/>
          <p:cNvPicPr preferRelativeResize="0"/>
          <p:nvPr/>
        </p:nvPicPr>
        <p:blipFill rotWithShape="1">
          <a:blip r:embed="rId3">
            <a:alphaModFix/>
          </a:blip>
          <a:srcRect b="0" l="0" r="457" t="0"/>
          <a:stretch/>
        </p:blipFill>
        <p:spPr>
          <a:xfrm>
            <a:off x="0" y="523225"/>
            <a:ext cx="9143999" cy="4620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45"/>
          <p:cNvCxnSpPr/>
          <p:nvPr/>
        </p:nvCxnSpPr>
        <p:spPr>
          <a:xfrm>
            <a:off x="0" y="1250475"/>
            <a:ext cx="9153000" cy="81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45"/>
          <p:cNvCxnSpPr/>
          <p:nvPr/>
        </p:nvCxnSpPr>
        <p:spPr>
          <a:xfrm>
            <a:off x="1799" y="1429662"/>
            <a:ext cx="3342000" cy="508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45"/>
          <p:cNvCxnSpPr/>
          <p:nvPr/>
        </p:nvCxnSpPr>
        <p:spPr>
          <a:xfrm>
            <a:off x="0" y="1583075"/>
            <a:ext cx="9150000" cy="21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45"/>
          <p:cNvCxnSpPr/>
          <p:nvPr/>
        </p:nvCxnSpPr>
        <p:spPr>
          <a:xfrm flipH="1" rot="10800000">
            <a:off x="3353600" y="1224650"/>
            <a:ext cx="5804700" cy="706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45"/>
          <p:cNvCxnSpPr/>
          <p:nvPr/>
        </p:nvCxnSpPr>
        <p:spPr>
          <a:xfrm flipH="1" rot="10800000">
            <a:off x="5550" y="1510025"/>
            <a:ext cx="9145200" cy="1762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45"/>
          <p:cNvCxnSpPr/>
          <p:nvPr/>
        </p:nvCxnSpPr>
        <p:spPr>
          <a:xfrm flipH="1" rot="10800000">
            <a:off x="-5550" y="1886450"/>
            <a:ext cx="9152700" cy="2577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45"/>
          <p:cNvCxnSpPr/>
          <p:nvPr/>
        </p:nvCxnSpPr>
        <p:spPr>
          <a:xfrm>
            <a:off x="-4675" y="1785650"/>
            <a:ext cx="9158700" cy="286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45"/>
          <p:cNvCxnSpPr/>
          <p:nvPr/>
        </p:nvCxnSpPr>
        <p:spPr>
          <a:xfrm flipH="1" rot="10800000">
            <a:off x="1366000" y="2254825"/>
            <a:ext cx="7790700" cy="2906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5"/>
          <p:cNvCxnSpPr/>
          <p:nvPr/>
        </p:nvCxnSpPr>
        <p:spPr>
          <a:xfrm>
            <a:off x="0" y="2075525"/>
            <a:ext cx="7217700" cy="3084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45"/>
          <p:cNvCxnSpPr>
            <a:endCxn id="563" idx="2"/>
          </p:cNvCxnSpPr>
          <p:nvPr/>
        </p:nvCxnSpPr>
        <p:spPr>
          <a:xfrm>
            <a:off x="-3900" y="2408998"/>
            <a:ext cx="4575900" cy="2734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45"/>
          <p:cNvCxnSpPr/>
          <p:nvPr/>
        </p:nvCxnSpPr>
        <p:spPr>
          <a:xfrm>
            <a:off x="-2975" y="2920000"/>
            <a:ext cx="2783100" cy="222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45"/>
          <p:cNvCxnSpPr/>
          <p:nvPr/>
        </p:nvCxnSpPr>
        <p:spPr>
          <a:xfrm>
            <a:off x="0" y="3619500"/>
            <a:ext cx="1381200" cy="1550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45"/>
          <p:cNvCxnSpPr/>
          <p:nvPr/>
        </p:nvCxnSpPr>
        <p:spPr>
          <a:xfrm flipH="1" rot="10800000">
            <a:off x="3850150" y="2635000"/>
            <a:ext cx="5304300" cy="251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45"/>
          <p:cNvCxnSpPr/>
          <p:nvPr/>
        </p:nvCxnSpPr>
        <p:spPr>
          <a:xfrm flipH="1" rot="10800000">
            <a:off x="5658450" y="3137925"/>
            <a:ext cx="3495900" cy="2014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45"/>
          <p:cNvCxnSpPr/>
          <p:nvPr/>
        </p:nvCxnSpPr>
        <p:spPr>
          <a:xfrm flipH="1" rot="10800000">
            <a:off x="7396750" y="3817700"/>
            <a:ext cx="1755600" cy="133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45"/>
          <p:cNvCxnSpPr/>
          <p:nvPr/>
        </p:nvCxnSpPr>
        <p:spPr>
          <a:xfrm flipH="1" rot="10800000">
            <a:off x="8572500" y="4588400"/>
            <a:ext cx="582300" cy="566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45"/>
          <p:cNvCxnSpPr/>
          <p:nvPr/>
        </p:nvCxnSpPr>
        <p:spPr>
          <a:xfrm>
            <a:off x="3353600" y="1938075"/>
            <a:ext cx="5788200" cy="895800"/>
          </a:xfrm>
          <a:prstGeom prst="straightConnector1">
            <a:avLst/>
          </a:prstGeom>
          <a:noFill/>
          <a:ln cap="flat" cmpd="sng" w="19050">
            <a:solidFill>
              <a:srgbClr val="00F1F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45"/>
          <p:cNvCxnSpPr/>
          <p:nvPr/>
        </p:nvCxnSpPr>
        <p:spPr>
          <a:xfrm flipH="1" rot="10800000">
            <a:off x="3125" y="1932350"/>
            <a:ext cx="3342300" cy="404100"/>
          </a:xfrm>
          <a:prstGeom prst="straightConnector1">
            <a:avLst/>
          </a:prstGeom>
          <a:noFill/>
          <a:ln cap="flat" cmpd="sng" w="19050">
            <a:solidFill>
              <a:srgbClr val="EF4A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45"/>
          <p:cNvCxnSpPr/>
          <p:nvPr/>
        </p:nvCxnSpPr>
        <p:spPr>
          <a:xfrm rot="10800000">
            <a:off x="3340300" y="553325"/>
            <a:ext cx="0" cy="1380900"/>
          </a:xfrm>
          <a:prstGeom prst="straightConnector1">
            <a:avLst/>
          </a:prstGeom>
          <a:noFill/>
          <a:ln cap="flat" cmpd="sng" w="19050">
            <a:solidFill>
              <a:srgbClr val="C2A624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583" name="Google Shape;583;p45"/>
          <p:cNvCxnSpPr/>
          <p:nvPr/>
        </p:nvCxnSpPr>
        <p:spPr>
          <a:xfrm rot="10800000">
            <a:off x="3339750" y="991450"/>
            <a:ext cx="2700" cy="93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4" name="Google Shape;584;p45"/>
          <p:cNvCxnSpPr/>
          <p:nvPr/>
        </p:nvCxnSpPr>
        <p:spPr>
          <a:xfrm>
            <a:off x="3345675" y="1936375"/>
            <a:ext cx="953700" cy="145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5" name="Google Shape;585;p45"/>
          <p:cNvCxnSpPr/>
          <p:nvPr/>
        </p:nvCxnSpPr>
        <p:spPr>
          <a:xfrm flipH="1">
            <a:off x="2532375" y="1933875"/>
            <a:ext cx="813300" cy="95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6" name="Google Shape;586;p45"/>
          <p:cNvCxnSpPr/>
          <p:nvPr/>
        </p:nvCxnSpPr>
        <p:spPr>
          <a:xfrm flipH="1" rot="10800000">
            <a:off x="7153800" y="769675"/>
            <a:ext cx="218700" cy="907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7" name="Google Shape;587;p45"/>
          <p:cNvCxnSpPr/>
          <p:nvPr/>
        </p:nvCxnSpPr>
        <p:spPr>
          <a:xfrm rot="10800000">
            <a:off x="6328325" y="1619575"/>
            <a:ext cx="827700" cy="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88" name="Google Shape;588;p45"/>
          <p:cNvCxnSpPr/>
          <p:nvPr/>
        </p:nvCxnSpPr>
        <p:spPr>
          <a:xfrm>
            <a:off x="7156025" y="1677475"/>
            <a:ext cx="390300" cy="51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89" name="Google Shape;589;p45"/>
          <p:cNvSpPr/>
          <p:nvPr/>
        </p:nvSpPr>
        <p:spPr>
          <a:xfrm rot="63071">
            <a:off x="6666667" y="1116270"/>
            <a:ext cx="981165" cy="1117709"/>
          </a:xfrm>
          <a:prstGeom prst="pie">
            <a:avLst>
              <a:gd fmla="val 6182573" name="adj1"/>
              <a:gd fmla="val 9505223" name="adj2"/>
            </a:avLst>
          </a:prstGeom>
          <a:solidFill>
            <a:srgbClr val="F69AF6">
              <a:alpha val="56860"/>
            </a:srgbClr>
          </a:solidFill>
          <a:ln cap="flat" cmpd="sng" w="9525">
            <a:solidFill>
              <a:srgbClr val="EB6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0" name="Google Shape;590;p45"/>
          <p:cNvCxnSpPr/>
          <p:nvPr/>
        </p:nvCxnSpPr>
        <p:spPr>
          <a:xfrm flipH="1">
            <a:off x="7002325" y="1681750"/>
            <a:ext cx="156300" cy="630600"/>
          </a:xfrm>
          <a:prstGeom prst="straightConnector1">
            <a:avLst/>
          </a:prstGeom>
          <a:noFill/>
          <a:ln cap="flat" cmpd="sng" w="9525">
            <a:solidFill>
              <a:srgbClr val="EB6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45"/>
          <p:cNvSpPr/>
          <p:nvPr/>
        </p:nvSpPr>
        <p:spPr>
          <a:xfrm rot="64477">
            <a:off x="6669357" y="1307257"/>
            <a:ext cx="975772" cy="735735"/>
          </a:xfrm>
          <a:prstGeom prst="pie">
            <a:avLst>
              <a:gd fmla="val 3078670" name="adj1"/>
              <a:gd fmla="val 9505223" name="adj2"/>
            </a:avLst>
          </a:prstGeom>
          <a:solidFill>
            <a:srgbClr val="FFE599">
              <a:alpha val="49020"/>
            </a:srgbClr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2" name="Google Shape;5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124" y="124425"/>
            <a:ext cx="5264026" cy="42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6"/>
          <p:cNvSpPr/>
          <p:nvPr/>
        </p:nvSpPr>
        <p:spPr>
          <a:xfrm>
            <a:off x="2032000" y="3378200"/>
            <a:ext cx="609600" cy="196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0" name="Google Shape;600;p46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1" name="Google Shape;601;p46"/>
          <p:cNvCxnSpPr/>
          <p:nvPr/>
        </p:nvCxnSpPr>
        <p:spPr>
          <a:xfrm>
            <a:off x="0" y="1250475"/>
            <a:ext cx="9153000" cy="81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46"/>
          <p:cNvCxnSpPr/>
          <p:nvPr/>
        </p:nvCxnSpPr>
        <p:spPr>
          <a:xfrm>
            <a:off x="1799" y="1429662"/>
            <a:ext cx="3342000" cy="508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46"/>
          <p:cNvCxnSpPr/>
          <p:nvPr/>
        </p:nvCxnSpPr>
        <p:spPr>
          <a:xfrm>
            <a:off x="0" y="1583075"/>
            <a:ext cx="9150000" cy="21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46"/>
          <p:cNvCxnSpPr/>
          <p:nvPr/>
        </p:nvCxnSpPr>
        <p:spPr>
          <a:xfrm flipH="1" rot="10800000">
            <a:off x="3353600" y="1224650"/>
            <a:ext cx="5804700" cy="706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46"/>
          <p:cNvCxnSpPr/>
          <p:nvPr/>
        </p:nvCxnSpPr>
        <p:spPr>
          <a:xfrm flipH="1" rot="10800000">
            <a:off x="5550" y="1510025"/>
            <a:ext cx="9145200" cy="1762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46"/>
          <p:cNvCxnSpPr/>
          <p:nvPr/>
        </p:nvCxnSpPr>
        <p:spPr>
          <a:xfrm flipH="1" rot="10800000">
            <a:off x="-5550" y="1886450"/>
            <a:ext cx="9152700" cy="2577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46"/>
          <p:cNvCxnSpPr/>
          <p:nvPr/>
        </p:nvCxnSpPr>
        <p:spPr>
          <a:xfrm>
            <a:off x="-4675" y="1785650"/>
            <a:ext cx="9158700" cy="286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46"/>
          <p:cNvCxnSpPr/>
          <p:nvPr/>
        </p:nvCxnSpPr>
        <p:spPr>
          <a:xfrm flipH="1" rot="10800000">
            <a:off x="1366000" y="2254825"/>
            <a:ext cx="7790700" cy="2906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46"/>
          <p:cNvCxnSpPr/>
          <p:nvPr/>
        </p:nvCxnSpPr>
        <p:spPr>
          <a:xfrm>
            <a:off x="0" y="2075525"/>
            <a:ext cx="7217700" cy="3084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46"/>
          <p:cNvCxnSpPr>
            <a:endCxn id="611" idx="2"/>
          </p:cNvCxnSpPr>
          <p:nvPr/>
        </p:nvCxnSpPr>
        <p:spPr>
          <a:xfrm>
            <a:off x="-3900" y="2408998"/>
            <a:ext cx="4575900" cy="2734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6"/>
          <p:cNvCxnSpPr/>
          <p:nvPr/>
        </p:nvCxnSpPr>
        <p:spPr>
          <a:xfrm>
            <a:off x="-2975" y="2920000"/>
            <a:ext cx="2783100" cy="222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46"/>
          <p:cNvCxnSpPr/>
          <p:nvPr/>
        </p:nvCxnSpPr>
        <p:spPr>
          <a:xfrm>
            <a:off x="0" y="3619500"/>
            <a:ext cx="1381200" cy="1550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46"/>
          <p:cNvCxnSpPr/>
          <p:nvPr/>
        </p:nvCxnSpPr>
        <p:spPr>
          <a:xfrm flipH="1" rot="10800000">
            <a:off x="3850150" y="2635000"/>
            <a:ext cx="5304300" cy="251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46"/>
          <p:cNvCxnSpPr/>
          <p:nvPr/>
        </p:nvCxnSpPr>
        <p:spPr>
          <a:xfrm flipH="1" rot="10800000">
            <a:off x="5658450" y="3137925"/>
            <a:ext cx="3495900" cy="2014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46"/>
          <p:cNvCxnSpPr/>
          <p:nvPr/>
        </p:nvCxnSpPr>
        <p:spPr>
          <a:xfrm flipH="1" rot="10800000">
            <a:off x="7396750" y="3817700"/>
            <a:ext cx="1755600" cy="1337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46"/>
          <p:cNvCxnSpPr/>
          <p:nvPr/>
        </p:nvCxnSpPr>
        <p:spPr>
          <a:xfrm flipH="1" rot="10800000">
            <a:off x="8572500" y="4588400"/>
            <a:ext cx="582300" cy="566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46"/>
          <p:cNvCxnSpPr/>
          <p:nvPr/>
        </p:nvCxnSpPr>
        <p:spPr>
          <a:xfrm>
            <a:off x="3353600" y="1938075"/>
            <a:ext cx="5788200" cy="895800"/>
          </a:xfrm>
          <a:prstGeom prst="straightConnector1">
            <a:avLst/>
          </a:prstGeom>
          <a:noFill/>
          <a:ln cap="flat" cmpd="sng" w="19050">
            <a:solidFill>
              <a:srgbClr val="00F1F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46"/>
          <p:cNvCxnSpPr/>
          <p:nvPr/>
        </p:nvCxnSpPr>
        <p:spPr>
          <a:xfrm flipH="1" rot="10800000">
            <a:off x="3125" y="1932350"/>
            <a:ext cx="3342300" cy="404100"/>
          </a:xfrm>
          <a:prstGeom prst="straightConnector1">
            <a:avLst/>
          </a:prstGeom>
          <a:noFill/>
          <a:ln cap="flat" cmpd="sng" w="19050">
            <a:solidFill>
              <a:srgbClr val="EF4A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46"/>
          <p:cNvCxnSpPr/>
          <p:nvPr/>
        </p:nvCxnSpPr>
        <p:spPr>
          <a:xfrm rot="10800000">
            <a:off x="3340300" y="553325"/>
            <a:ext cx="0" cy="1380900"/>
          </a:xfrm>
          <a:prstGeom prst="straightConnector1">
            <a:avLst/>
          </a:prstGeom>
          <a:noFill/>
          <a:ln cap="flat" cmpd="sng" w="19050">
            <a:solidFill>
              <a:srgbClr val="C2A624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cxnSp>
      <p:cxnSp>
        <p:nvCxnSpPr>
          <p:cNvPr id="621" name="Google Shape;621;p46"/>
          <p:cNvCxnSpPr/>
          <p:nvPr/>
        </p:nvCxnSpPr>
        <p:spPr>
          <a:xfrm rot="10800000">
            <a:off x="3339750" y="991450"/>
            <a:ext cx="2700" cy="93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2" name="Google Shape;622;p46"/>
          <p:cNvCxnSpPr/>
          <p:nvPr/>
        </p:nvCxnSpPr>
        <p:spPr>
          <a:xfrm>
            <a:off x="3345675" y="1936375"/>
            <a:ext cx="953700" cy="145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3" name="Google Shape;623;p46"/>
          <p:cNvCxnSpPr/>
          <p:nvPr/>
        </p:nvCxnSpPr>
        <p:spPr>
          <a:xfrm flipH="1">
            <a:off x="2532375" y="1933875"/>
            <a:ext cx="813300" cy="95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4" name="Google Shape;624;p46"/>
          <p:cNvCxnSpPr/>
          <p:nvPr/>
        </p:nvCxnSpPr>
        <p:spPr>
          <a:xfrm flipH="1" rot="10800000">
            <a:off x="7153800" y="769675"/>
            <a:ext cx="218700" cy="907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5" name="Google Shape;625;p46"/>
          <p:cNvCxnSpPr/>
          <p:nvPr/>
        </p:nvCxnSpPr>
        <p:spPr>
          <a:xfrm rot="10800000">
            <a:off x="6328325" y="1619575"/>
            <a:ext cx="827700" cy="57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6" name="Google Shape;626;p46"/>
          <p:cNvCxnSpPr/>
          <p:nvPr/>
        </p:nvCxnSpPr>
        <p:spPr>
          <a:xfrm>
            <a:off x="7156025" y="1677475"/>
            <a:ext cx="390300" cy="51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27" name="Google Shape;627;p46"/>
          <p:cNvSpPr/>
          <p:nvPr/>
        </p:nvSpPr>
        <p:spPr>
          <a:xfrm rot="63071">
            <a:off x="6666667" y="1116270"/>
            <a:ext cx="981165" cy="1117709"/>
          </a:xfrm>
          <a:prstGeom prst="pie">
            <a:avLst>
              <a:gd fmla="val 6182573" name="adj1"/>
              <a:gd fmla="val 9505223" name="adj2"/>
            </a:avLst>
          </a:prstGeom>
          <a:solidFill>
            <a:srgbClr val="F69AF6">
              <a:alpha val="56860"/>
            </a:srgbClr>
          </a:solidFill>
          <a:ln cap="flat" cmpd="sng" w="9525">
            <a:solidFill>
              <a:srgbClr val="EB6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28" name="Google Shape;628;p46"/>
          <p:cNvCxnSpPr/>
          <p:nvPr/>
        </p:nvCxnSpPr>
        <p:spPr>
          <a:xfrm flipH="1">
            <a:off x="7002325" y="1681750"/>
            <a:ext cx="156300" cy="630600"/>
          </a:xfrm>
          <a:prstGeom prst="straightConnector1">
            <a:avLst/>
          </a:prstGeom>
          <a:noFill/>
          <a:ln cap="flat" cmpd="sng" w="9525">
            <a:solidFill>
              <a:srgbClr val="EB6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46"/>
          <p:cNvSpPr/>
          <p:nvPr/>
        </p:nvSpPr>
        <p:spPr>
          <a:xfrm rot="64477">
            <a:off x="6669357" y="1307257"/>
            <a:ext cx="975772" cy="735735"/>
          </a:xfrm>
          <a:prstGeom prst="pie">
            <a:avLst>
              <a:gd fmla="val 3078670" name="adj1"/>
              <a:gd fmla="val 9505223" name="adj2"/>
            </a:avLst>
          </a:prstGeom>
          <a:solidFill>
            <a:srgbClr val="FFE599">
              <a:alpha val="49020"/>
            </a:srgbClr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30" name="Google Shape;630;p46"/>
          <p:cNvCxnSpPr/>
          <p:nvPr/>
        </p:nvCxnSpPr>
        <p:spPr>
          <a:xfrm>
            <a:off x="7153275" y="1679575"/>
            <a:ext cx="0" cy="1774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46"/>
          <p:cNvCxnSpPr/>
          <p:nvPr/>
        </p:nvCxnSpPr>
        <p:spPr>
          <a:xfrm>
            <a:off x="1873250" y="2108200"/>
            <a:ext cx="5292600" cy="1327200"/>
          </a:xfrm>
          <a:prstGeom prst="straightConnector1">
            <a:avLst/>
          </a:prstGeom>
          <a:noFill/>
          <a:ln cap="flat" cmpd="sng" w="9525">
            <a:solidFill>
              <a:srgbClr val="00F1F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46"/>
          <p:cNvCxnSpPr/>
          <p:nvPr/>
        </p:nvCxnSpPr>
        <p:spPr>
          <a:xfrm flipH="1">
            <a:off x="7158500" y="2760125"/>
            <a:ext cx="1515600" cy="690000"/>
          </a:xfrm>
          <a:prstGeom prst="straightConnector1">
            <a:avLst/>
          </a:prstGeom>
          <a:noFill/>
          <a:ln cap="flat" cmpd="sng" w="9525">
            <a:solidFill>
              <a:srgbClr val="EF4AA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 flipH="1">
            <a:off x="2341125" y="2429925"/>
            <a:ext cx="4165500" cy="1062600"/>
          </a:xfrm>
          <a:prstGeom prst="straightConnector1">
            <a:avLst/>
          </a:prstGeom>
          <a:noFill/>
          <a:ln cap="flat" cmpd="sng" w="9525">
            <a:solidFill>
              <a:srgbClr val="EF4AA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46"/>
          <p:cNvCxnSpPr/>
          <p:nvPr/>
        </p:nvCxnSpPr>
        <p:spPr>
          <a:xfrm>
            <a:off x="131225" y="2319875"/>
            <a:ext cx="2226900" cy="1172700"/>
          </a:xfrm>
          <a:prstGeom prst="straightConnector1">
            <a:avLst/>
          </a:prstGeom>
          <a:noFill/>
          <a:ln cap="flat" cmpd="sng" w="9525">
            <a:solidFill>
              <a:srgbClr val="00F1F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46"/>
          <p:cNvCxnSpPr/>
          <p:nvPr/>
        </p:nvCxnSpPr>
        <p:spPr>
          <a:xfrm flipH="1">
            <a:off x="2345375" y="1680625"/>
            <a:ext cx="4813200" cy="180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46"/>
          <p:cNvSpPr/>
          <p:nvPr/>
        </p:nvSpPr>
        <p:spPr>
          <a:xfrm>
            <a:off x="7119625" y="3411475"/>
            <a:ext cx="73200" cy="726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46"/>
          <p:cNvSpPr txBox="1"/>
          <p:nvPr/>
        </p:nvSpPr>
        <p:spPr>
          <a:xfrm>
            <a:off x="2341125" y="1677472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p46"/>
          <p:cNvSpPr txBox="1"/>
          <p:nvPr/>
        </p:nvSpPr>
        <p:spPr>
          <a:xfrm>
            <a:off x="4215075" y="1677472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9" name="Google Shape;639;p46"/>
          <p:cNvSpPr txBox="1"/>
          <p:nvPr/>
        </p:nvSpPr>
        <p:spPr>
          <a:xfrm>
            <a:off x="3343800" y="732034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0" name="Google Shape;640;p46"/>
          <p:cNvSpPr txBox="1"/>
          <p:nvPr/>
        </p:nvSpPr>
        <p:spPr>
          <a:xfrm>
            <a:off x="7038500" y="769663"/>
            <a:ext cx="175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Связанная 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СК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41" name="Google Shape;641;p46"/>
          <p:cNvSpPr txBox="1"/>
          <p:nvPr/>
        </p:nvSpPr>
        <p:spPr>
          <a:xfrm>
            <a:off x="3256800" y="526475"/>
            <a:ext cx="175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Инерциальная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СК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42" name="Google Shape;642;p46"/>
          <p:cNvSpPr txBox="1"/>
          <p:nvPr/>
        </p:nvSpPr>
        <p:spPr>
          <a:xfrm rot="-1221560">
            <a:off x="2296243" y="2648837"/>
            <a:ext cx="2638638" cy="369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Направление на цель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43" name="Google Shape;643;p46"/>
          <p:cNvSpPr txBox="1"/>
          <p:nvPr/>
        </p:nvSpPr>
        <p:spPr>
          <a:xfrm>
            <a:off x="7153275" y="2018700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δ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4" name="Google Shape;644;p46"/>
          <p:cNvSpPr txBox="1"/>
          <p:nvPr/>
        </p:nvSpPr>
        <p:spPr>
          <a:xfrm>
            <a:off x="6514050" y="1904388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ξ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5" name="Google Shape;645;p46"/>
          <p:cNvSpPr txBox="1"/>
          <p:nvPr/>
        </p:nvSpPr>
        <p:spPr>
          <a:xfrm>
            <a:off x="5721450" y="3036000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46" name="Google Shape;646;p46"/>
          <p:cNvSpPr txBox="1"/>
          <p:nvPr/>
        </p:nvSpPr>
        <p:spPr>
          <a:xfrm>
            <a:off x="7823575" y="3036000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47" name="Google Shape;647;p46"/>
          <p:cNvSpPr txBox="1"/>
          <p:nvPr/>
        </p:nvSpPr>
        <p:spPr>
          <a:xfrm>
            <a:off x="7108475" y="2562863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48" name="Google Shape;648;p46"/>
          <p:cNvSpPr txBox="1"/>
          <p:nvPr/>
        </p:nvSpPr>
        <p:spPr>
          <a:xfrm>
            <a:off x="1078175" y="2833875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649" name="Google Shape;649;p46"/>
          <p:cNvSpPr txBox="1"/>
          <p:nvPr/>
        </p:nvSpPr>
        <p:spPr>
          <a:xfrm>
            <a:off x="3765588" y="3013875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650" name="Google Shape;6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450" y="728663"/>
            <a:ext cx="42291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23" y="1058025"/>
            <a:ext cx="4069176" cy="403163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7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Положение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7" name="Google Shape;657;p47"/>
          <p:cNvCxnSpPr/>
          <p:nvPr/>
        </p:nvCxnSpPr>
        <p:spPr>
          <a:xfrm flipH="1" rot="10800000">
            <a:off x="8572500" y="5807600"/>
            <a:ext cx="582300" cy="566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47"/>
          <p:cNvSpPr txBox="1"/>
          <p:nvPr/>
        </p:nvSpPr>
        <p:spPr>
          <a:xfrm>
            <a:off x="6867475" y="407000"/>
            <a:ext cx="2119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т. 0 (Д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Ш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В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т. 1 (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Д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Ш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В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X = Rз * (Ш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- Ш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Y = Rз * (Д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- Д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Z = (В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- В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>
            <a:off x="4497925" y="407000"/>
            <a:ext cx="1914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Rз - радиус Земли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Ш - широта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Д - долгота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В - высота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0" name="Google Shape;66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661" name="Google Shape;661;p47"/>
          <p:cNvPicPr preferRelativeResize="0"/>
          <p:nvPr/>
        </p:nvPicPr>
        <p:blipFill rotWithShape="1">
          <a:blip r:embed="rId4">
            <a:alphaModFix/>
          </a:blip>
          <a:srcRect b="24814" l="0" r="0" t="957"/>
          <a:stretch/>
        </p:blipFill>
        <p:spPr>
          <a:xfrm>
            <a:off x="4648400" y="1904075"/>
            <a:ext cx="4119000" cy="3076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377225" y="991075"/>
            <a:ext cx="8231100" cy="4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 на точку старта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ориентации аппарата в пространстве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Стабилизация аппарата во время полета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Связь двух бортовых вычислителей по Bluetooth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Видеозапись полета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Сбор данных GPS о положении аппарата в пространстве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траектории полета аппарата по координатам GPS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Световая индикация состояния аппарата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Подача звукового сигнала для облегчения поиска аппарата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Использование радиомаяка для облегчения поиска аппарата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телеметрии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аппарата на приемном пункте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в режиме реального времени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Сохранение телеметрии на SD карту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6" name="Google Shape;176;p16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Дополнительные задачи проекта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044" y="649375"/>
            <a:ext cx="4780457" cy="41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425" y="1351713"/>
            <a:ext cx="1349650" cy="340390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4" name="Google Shape;184;p17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Облик</a:t>
            </a: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4436350" y="678200"/>
            <a:ext cx="4521900" cy="15855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17"/>
          <p:cNvCxnSpPr/>
          <p:nvPr/>
        </p:nvCxnSpPr>
        <p:spPr>
          <a:xfrm rot="10800000">
            <a:off x="570725" y="1654150"/>
            <a:ext cx="612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7"/>
          <p:cNvCxnSpPr/>
          <p:nvPr/>
        </p:nvCxnSpPr>
        <p:spPr>
          <a:xfrm rot="10800000">
            <a:off x="562425" y="4152875"/>
            <a:ext cx="625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7"/>
          <p:cNvCxnSpPr/>
          <p:nvPr/>
        </p:nvCxnSpPr>
        <p:spPr>
          <a:xfrm>
            <a:off x="662900" y="1661525"/>
            <a:ext cx="0" cy="249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89" name="Google Shape;189;p17"/>
          <p:cNvSpPr txBox="1"/>
          <p:nvPr/>
        </p:nvSpPr>
        <p:spPr>
          <a:xfrm>
            <a:off x="26000" y="2595488"/>
            <a:ext cx="71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200мм</a:t>
            </a:r>
            <a:endParaRPr sz="13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0" name="Google Shape;190;p17"/>
          <p:cNvCxnSpPr/>
          <p:nvPr/>
        </p:nvCxnSpPr>
        <p:spPr>
          <a:xfrm rot="10800000">
            <a:off x="1132950" y="1078200"/>
            <a:ext cx="0" cy="61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7"/>
          <p:cNvCxnSpPr/>
          <p:nvPr/>
        </p:nvCxnSpPr>
        <p:spPr>
          <a:xfrm rot="10800000">
            <a:off x="2236450" y="1094000"/>
            <a:ext cx="0" cy="62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7"/>
          <p:cNvCxnSpPr/>
          <p:nvPr/>
        </p:nvCxnSpPr>
        <p:spPr>
          <a:xfrm rot="10800000">
            <a:off x="1130875" y="1165375"/>
            <a:ext cx="1104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93" name="Google Shape;193;p17"/>
          <p:cNvSpPr txBox="1"/>
          <p:nvPr/>
        </p:nvSpPr>
        <p:spPr>
          <a:xfrm>
            <a:off x="1322625" y="830588"/>
            <a:ext cx="71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A4C2F4"/>
                </a:solidFill>
              </a:rPr>
              <a:t>Ø</a:t>
            </a:r>
            <a:r>
              <a:rPr lang="ru" sz="13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84мм</a:t>
            </a:r>
            <a:endParaRPr sz="13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210525" y="4663225"/>
            <a:ext cx="34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Транспортировочное положение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536260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Рабочее положение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3667950" y="3682550"/>
            <a:ext cx="11337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оптический модуль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2589825" y="1781000"/>
            <a:ext cx="903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верхний отсек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2587425" y="2842850"/>
            <a:ext cx="908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нижний отсек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8094025" y="348550"/>
            <a:ext cx="90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100">
                <a:solidFill>
                  <a:srgbClr val="A4C2F4"/>
                </a:solidFill>
              </a:rPr>
              <a:t>Ø</a:t>
            </a:r>
            <a:r>
              <a:rPr lang="ru" sz="13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340мм</a:t>
            </a:r>
            <a:endParaRPr sz="13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0" name="Google Shape;200;p17"/>
          <p:cNvCxnSpPr/>
          <p:nvPr/>
        </p:nvCxnSpPr>
        <p:spPr>
          <a:xfrm flipH="1">
            <a:off x="5607775" y="805450"/>
            <a:ext cx="2314200" cy="136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01" name="Google Shape;201;p17"/>
          <p:cNvCxnSpPr/>
          <p:nvPr/>
        </p:nvCxnSpPr>
        <p:spPr>
          <a:xfrm flipH="1">
            <a:off x="7878550" y="657250"/>
            <a:ext cx="308700" cy="1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7"/>
          <p:cNvCxnSpPr/>
          <p:nvPr/>
        </p:nvCxnSpPr>
        <p:spPr>
          <a:xfrm>
            <a:off x="8183925" y="657250"/>
            <a:ext cx="650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17"/>
          <p:cNvCxnSpPr/>
          <p:nvPr/>
        </p:nvCxnSpPr>
        <p:spPr>
          <a:xfrm>
            <a:off x="6697300" y="1433850"/>
            <a:ext cx="0" cy="288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4" name="Google Shape;204;p17"/>
          <p:cNvSpPr/>
          <p:nvPr/>
        </p:nvSpPr>
        <p:spPr>
          <a:xfrm>
            <a:off x="3387221" y="1568300"/>
            <a:ext cx="267000" cy="206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3400950" y="3635900"/>
            <a:ext cx="267000" cy="695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2320425" y="2595500"/>
            <a:ext cx="267000" cy="1037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2320425" y="1568300"/>
            <a:ext cx="267000" cy="1027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3654225" y="2301200"/>
            <a:ext cx="11337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бортовой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модуль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17"/>
          <p:cNvCxnSpPr/>
          <p:nvPr/>
        </p:nvCxnSpPr>
        <p:spPr>
          <a:xfrm>
            <a:off x="1684525" y="1571363"/>
            <a:ext cx="0" cy="288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 rotWithShape="1">
          <a:blip r:embed="rId3">
            <a:alphaModFix/>
          </a:blip>
          <a:srcRect b="-1083" l="-475" r="-637" t="-1144"/>
          <a:stretch/>
        </p:blipFill>
        <p:spPr>
          <a:xfrm>
            <a:off x="1061060" y="678200"/>
            <a:ext cx="7479091" cy="4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8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Схема деления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/>
          <p:cNvPicPr preferRelativeResize="0"/>
          <p:nvPr/>
        </p:nvPicPr>
        <p:blipFill rotWithShape="1">
          <a:blip r:embed="rId3">
            <a:alphaModFix/>
          </a:blip>
          <a:srcRect b="14943" l="22588" r="13980" t="19542"/>
          <a:stretch/>
        </p:blipFill>
        <p:spPr>
          <a:xfrm>
            <a:off x="222350" y="1577837"/>
            <a:ext cx="4390308" cy="350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/>
          <p:cNvPicPr preferRelativeResize="0"/>
          <p:nvPr/>
        </p:nvPicPr>
        <p:blipFill rotWithShape="1">
          <a:blip r:embed="rId4">
            <a:alphaModFix/>
          </a:blip>
          <a:srcRect b="7642" l="26693" r="40524" t="17208"/>
          <a:stretch/>
        </p:blipFill>
        <p:spPr>
          <a:xfrm>
            <a:off x="6380425" y="486850"/>
            <a:ext cx="2611174" cy="4627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4" name="Google Shape;224;p19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Компоновочная схема </a:t>
            </a: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бортового</a:t>
            </a: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 модуля 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379250" y="3671200"/>
            <a:ext cx="107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Плата МК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222350" y="4146350"/>
            <a:ext cx="139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лата радио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81800" y="4578100"/>
            <a:ext cx="1672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лата датчиков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1026650" y="935425"/>
            <a:ext cx="1634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Тканевые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стабилизаторы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5397100" y="3518600"/>
            <a:ext cx="129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Шаговый двигатель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5106850" y="2773025"/>
            <a:ext cx="15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Аккумуляторы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18650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5217250" y="2170525"/>
            <a:ext cx="120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Радиомаяк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4704775" y="675600"/>
            <a:ext cx="178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модуль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5382550" y="4264175"/>
            <a:ext cx="129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Подшипник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4" name="Google Shape;234;p19"/>
          <p:cNvCxnSpPr>
            <a:stCxn id="233" idx="3"/>
          </p:cNvCxnSpPr>
          <p:nvPr/>
        </p:nvCxnSpPr>
        <p:spPr>
          <a:xfrm>
            <a:off x="6681550" y="4460975"/>
            <a:ext cx="554700" cy="27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19"/>
          <p:cNvCxnSpPr>
            <a:stCxn id="229" idx="3"/>
          </p:cNvCxnSpPr>
          <p:nvPr/>
        </p:nvCxnSpPr>
        <p:spPr>
          <a:xfrm flipH="1" rot="10800000">
            <a:off x="6696100" y="2950100"/>
            <a:ext cx="849900" cy="76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19"/>
          <p:cNvCxnSpPr>
            <a:stCxn id="232" idx="3"/>
          </p:cNvCxnSpPr>
          <p:nvPr/>
        </p:nvCxnSpPr>
        <p:spPr>
          <a:xfrm>
            <a:off x="6489775" y="872400"/>
            <a:ext cx="788100" cy="52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19"/>
          <p:cNvCxnSpPr>
            <a:stCxn id="230" idx="3"/>
          </p:cNvCxnSpPr>
          <p:nvPr/>
        </p:nvCxnSpPr>
        <p:spPr>
          <a:xfrm flipH="1" rot="10800000">
            <a:off x="6681550" y="2449925"/>
            <a:ext cx="647700" cy="51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19"/>
          <p:cNvCxnSpPr>
            <a:stCxn id="231" idx="3"/>
          </p:cNvCxnSpPr>
          <p:nvPr/>
        </p:nvCxnSpPr>
        <p:spPr>
          <a:xfrm flipH="1" rot="10800000">
            <a:off x="6425050" y="1643425"/>
            <a:ext cx="1634100" cy="72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19"/>
          <p:cNvCxnSpPr>
            <a:stCxn id="226" idx="3"/>
          </p:cNvCxnSpPr>
          <p:nvPr/>
        </p:nvCxnSpPr>
        <p:spPr>
          <a:xfrm flipH="1" rot="10800000">
            <a:off x="1613750" y="3292250"/>
            <a:ext cx="459900" cy="105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19"/>
          <p:cNvCxnSpPr>
            <a:stCxn id="227" idx="3"/>
          </p:cNvCxnSpPr>
          <p:nvPr/>
        </p:nvCxnSpPr>
        <p:spPr>
          <a:xfrm flipH="1" rot="10800000">
            <a:off x="1754300" y="3745300"/>
            <a:ext cx="448800" cy="102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19"/>
          <p:cNvCxnSpPr>
            <a:stCxn id="225" idx="3"/>
          </p:cNvCxnSpPr>
          <p:nvPr/>
        </p:nvCxnSpPr>
        <p:spPr>
          <a:xfrm flipH="1" rot="10800000">
            <a:off x="1456850" y="2792800"/>
            <a:ext cx="579900" cy="107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19"/>
          <p:cNvCxnSpPr>
            <a:stCxn id="228" idx="3"/>
          </p:cNvCxnSpPr>
          <p:nvPr/>
        </p:nvCxnSpPr>
        <p:spPr>
          <a:xfrm>
            <a:off x="2660750" y="1289425"/>
            <a:ext cx="705300" cy="68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0"/>
          <p:cNvPicPr preferRelativeResize="0"/>
          <p:nvPr/>
        </p:nvPicPr>
        <p:blipFill rotWithShape="1">
          <a:blip r:embed="rId3">
            <a:alphaModFix/>
          </a:blip>
          <a:srcRect b="0" l="3376" r="16036" t="47539"/>
          <a:stretch/>
        </p:blipFill>
        <p:spPr>
          <a:xfrm>
            <a:off x="114615" y="1041275"/>
            <a:ext cx="4569109" cy="4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 rotWithShape="1">
          <a:blip r:embed="rId4">
            <a:alphaModFix/>
          </a:blip>
          <a:srcRect b="0" l="24141" r="22376" t="20261"/>
          <a:stretch/>
        </p:blipFill>
        <p:spPr>
          <a:xfrm>
            <a:off x="5346700" y="602000"/>
            <a:ext cx="3808650" cy="438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0" name="Google Shape;250;p20"/>
          <p:cNvSpPr txBox="1"/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Оптический модуль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6388000" y="4480500"/>
            <a:ext cx="14223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Аккумулятор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18350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5334600" y="1021525"/>
            <a:ext cx="96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Камера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7645500" y="1614438"/>
            <a:ext cx="157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Сервопривод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3790875" y="1333650"/>
            <a:ext cx="137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Raspberry Pi Zero 2W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4720900" y="3890850"/>
            <a:ext cx="23697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DC-DC преобразователь 5В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6" name="Google Shape;256;p20"/>
          <p:cNvCxnSpPr/>
          <p:nvPr/>
        </p:nvCxnSpPr>
        <p:spPr>
          <a:xfrm>
            <a:off x="6269850" y="1322400"/>
            <a:ext cx="767700" cy="25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0"/>
          <p:cNvCxnSpPr/>
          <p:nvPr/>
        </p:nvCxnSpPr>
        <p:spPr>
          <a:xfrm>
            <a:off x="5002925" y="1766275"/>
            <a:ext cx="397800" cy="49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0"/>
          <p:cNvCxnSpPr/>
          <p:nvPr/>
        </p:nvCxnSpPr>
        <p:spPr>
          <a:xfrm flipH="1" rot="10800000">
            <a:off x="5890700" y="3171900"/>
            <a:ext cx="185100" cy="79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0"/>
          <p:cNvCxnSpPr/>
          <p:nvPr/>
        </p:nvCxnSpPr>
        <p:spPr>
          <a:xfrm flipH="1" rot="10800000">
            <a:off x="7287075" y="4309350"/>
            <a:ext cx="462300" cy="26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0"/>
          <p:cNvCxnSpPr/>
          <p:nvPr/>
        </p:nvCxnSpPr>
        <p:spPr>
          <a:xfrm rot="10800000">
            <a:off x="7888275" y="1368600"/>
            <a:ext cx="249600" cy="32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/>
        </p:nvSpPr>
        <p:spPr>
          <a:xfrm>
            <a:off x="560425" y="53750"/>
            <a:ext cx="442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Программа полета</a:t>
            </a:r>
            <a:endParaRPr sz="2400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6" name="Google Shape;266;p21"/>
          <p:cNvPicPr preferRelativeResize="0"/>
          <p:nvPr/>
        </p:nvPicPr>
        <p:blipFill rotWithShape="1">
          <a:blip r:embed="rId3">
            <a:alphaModFix/>
          </a:blip>
          <a:srcRect b="0" l="179" r="0" t="0"/>
          <a:stretch/>
        </p:blipFill>
        <p:spPr>
          <a:xfrm>
            <a:off x="0" y="-2800"/>
            <a:ext cx="9144000" cy="5158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A4C2F4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